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289" r:id="rId6"/>
    <p:sldId id="326" r:id="rId7"/>
    <p:sldId id="319" r:id="rId8"/>
    <p:sldId id="317" r:id="rId9"/>
    <p:sldId id="320" r:id="rId10"/>
    <p:sldId id="325" r:id="rId11"/>
    <p:sldId id="327" r:id="rId12"/>
    <p:sldId id="315" r:id="rId13"/>
    <p:sldId id="288" r:id="rId14"/>
    <p:sldId id="290" r:id="rId15"/>
    <p:sldId id="316" r:id="rId16"/>
    <p:sldId id="257" r:id="rId17"/>
    <p:sldId id="258" r:id="rId18"/>
    <p:sldId id="321" r:id="rId19"/>
    <p:sldId id="322" r:id="rId20"/>
    <p:sldId id="332" r:id="rId21"/>
    <p:sldId id="331" r:id="rId22"/>
    <p:sldId id="335" r:id="rId23"/>
    <p:sldId id="334" r:id="rId24"/>
    <p:sldId id="336" r:id="rId25"/>
    <p:sldId id="341" r:id="rId26"/>
    <p:sldId id="333" r:id="rId27"/>
    <p:sldId id="337" r:id="rId28"/>
    <p:sldId id="328" r:id="rId29"/>
    <p:sldId id="329" r:id="rId30"/>
    <p:sldId id="330" r:id="rId31"/>
    <p:sldId id="338" r:id="rId32"/>
    <p:sldId id="340" r:id="rId33"/>
    <p:sldId id="323" r:id="rId34"/>
    <p:sldId id="324" r:id="rId35"/>
    <p:sldId id="287" r:id="rId36"/>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p:cViewPr varScale="1">
        <p:scale>
          <a:sx n="78" d="100"/>
          <a:sy n="78" d="100"/>
        </p:scale>
        <p:origin x="1674" y="11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59E083C7-19BD-4470-9295-7678958BEBD7}" type="datetimeFigureOut">
              <a:rPr lang="en-GB" smtClean="0"/>
              <a:t>29/11/2022</a:t>
            </a:fld>
            <a:endParaRPr lang="en-GB"/>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497A8540-D0ED-4385-9B03-63AA59613A68}" type="slidenum">
              <a:rPr lang="en-GB" smtClean="0"/>
              <a:t>‹#›</a:t>
            </a:fld>
            <a:endParaRPr lang="en-GB"/>
          </a:p>
        </p:txBody>
      </p:sp>
    </p:spTree>
    <p:extLst>
      <p:ext uri="{BB962C8B-B14F-4D97-AF65-F5344CB8AC3E}">
        <p14:creationId xmlns:p14="http://schemas.microsoft.com/office/powerpoint/2010/main" val="293112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4</a:t>
            </a:fld>
            <a:endParaRPr lang="en-GB"/>
          </a:p>
        </p:txBody>
      </p:sp>
    </p:spTree>
    <p:extLst>
      <p:ext uri="{BB962C8B-B14F-4D97-AF65-F5344CB8AC3E}">
        <p14:creationId xmlns:p14="http://schemas.microsoft.com/office/powerpoint/2010/main" val="397029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9</a:t>
            </a:fld>
            <a:endParaRPr lang="en-GB"/>
          </a:p>
        </p:txBody>
      </p:sp>
    </p:spTree>
    <p:extLst>
      <p:ext uri="{BB962C8B-B14F-4D97-AF65-F5344CB8AC3E}">
        <p14:creationId xmlns:p14="http://schemas.microsoft.com/office/powerpoint/2010/main" val="61196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15</a:t>
            </a:fld>
            <a:endParaRPr lang="en-GB"/>
          </a:p>
        </p:txBody>
      </p:sp>
    </p:spTree>
    <p:extLst>
      <p:ext uri="{BB962C8B-B14F-4D97-AF65-F5344CB8AC3E}">
        <p14:creationId xmlns:p14="http://schemas.microsoft.com/office/powerpoint/2010/main" val="1976467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17</a:t>
            </a:fld>
            <a:endParaRPr lang="en-GB"/>
          </a:p>
        </p:txBody>
      </p:sp>
    </p:spTree>
    <p:extLst>
      <p:ext uri="{BB962C8B-B14F-4D97-AF65-F5344CB8AC3E}">
        <p14:creationId xmlns:p14="http://schemas.microsoft.com/office/powerpoint/2010/main" val="175846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19</a:t>
            </a:fld>
            <a:endParaRPr lang="en-GB"/>
          </a:p>
        </p:txBody>
      </p:sp>
    </p:spTree>
    <p:extLst>
      <p:ext uri="{BB962C8B-B14F-4D97-AF65-F5344CB8AC3E}">
        <p14:creationId xmlns:p14="http://schemas.microsoft.com/office/powerpoint/2010/main" val="415053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25</a:t>
            </a:fld>
            <a:endParaRPr lang="en-GB"/>
          </a:p>
        </p:txBody>
      </p:sp>
    </p:spTree>
    <p:extLst>
      <p:ext uri="{BB962C8B-B14F-4D97-AF65-F5344CB8AC3E}">
        <p14:creationId xmlns:p14="http://schemas.microsoft.com/office/powerpoint/2010/main" val="163760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B8B10E-FA55-4164-AF0E-12B47324D2E6}" type="slidenum">
              <a:rPr lang="en-GB" smtClean="0"/>
              <a:t>30</a:t>
            </a:fld>
            <a:endParaRPr lang="en-GB"/>
          </a:p>
        </p:txBody>
      </p:sp>
    </p:spTree>
    <p:extLst>
      <p:ext uri="{BB962C8B-B14F-4D97-AF65-F5344CB8AC3E}">
        <p14:creationId xmlns:p14="http://schemas.microsoft.com/office/powerpoint/2010/main" val="290786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D2222A"/>
          </a:solidFill>
        </p:spPr>
        <p:txBody>
          <a:bodyPr wrap="square" lIns="0" tIns="0" rIns="0" bIns="0" rtlCol="0"/>
          <a:lstStyle/>
          <a:p>
            <a:endParaRPr/>
          </a:p>
        </p:txBody>
      </p:sp>
      <p:sp>
        <p:nvSpPr>
          <p:cNvPr id="17" name="bk object 17"/>
          <p:cNvSpPr/>
          <p:nvPr/>
        </p:nvSpPr>
        <p:spPr>
          <a:xfrm>
            <a:off x="8669866" y="0"/>
            <a:ext cx="4335145" cy="1962785"/>
          </a:xfrm>
          <a:custGeom>
            <a:avLst/>
            <a:gdLst/>
            <a:ahLst/>
            <a:cxnLst/>
            <a:rect l="l" t="t" r="r" b="b"/>
            <a:pathLst>
              <a:path w="4335144" h="1962785">
                <a:moveTo>
                  <a:pt x="4334933" y="0"/>
                </a:moveTo>
                <a:lnTo>
                  <a:pt x="0" y="0"/>
                </a:lnTo>
                <a:lnTo>
                  <a:pt x="0" y="1756460"/>
                </a:lnTo>
                <a:lnTo>
                  <a:pt x="401" y="1824362"/>
                </a:lnTo>
                <a:lnTo>
                  <a:pt x="3214" y="1875389"/>
                </a:lnTo>
                <a:lnTo>
                  <a:pt x="25714" y="1936461"/>
                </a:lnTo>
                <a:lnTo>
                  <a:pt x="86785" y="1958961"/>
                </a:lnTo>
                <a:lnTo>
                  <a:pt x="137812" y="1961773"/>
                </a:lnTo>
                <a:lnTo>
                  <a:pt x="205714" y="1962175"/>
                </a:lnTo>
                <a:lnTo>
                  <a:pt x="4334933" y="1962175"/>
                </a:lnTo>
                <a:lnTo>
                  <a:pt x="4334933" y="0"/>
                </a:lnTo>
                <a:close/>
              </a:path>
            </a:pathLst>
          </a:custGeom>
          <a:solidFill>
            <a:srgbClr val="4C4D4F"/>
          </a:solidFill>
        </p:spPr>
        <p:txBody>
          <a:bodyPr wrap="square" lIns="0" tIns="0" rIns="0" bIns="0" rtlCol="0"/>
          <a:lstStyle/>
          <a:p>
            <a:endParaRPr/>
          </a:p>
        </p:txBody>
      </p:sp>
      <p:sp>
        <p:nvSpPr>
          <p:cNvPr id="2" name="Holder 2"/>
          <p:cNvSpPr>
            <a:spLocks noGrp="1"/>
          </p:cNvSpPr>
          <p:nvPr>
            <p:ph type="ctrTitle"/>
          </p:nvPr>
        </p:nvSpPr>
        <p:spPr>
          <a:xfrm>
            <a:off x="718812" y="951103"/>
            <a:ext cx="11567174" cy="462280"/>
          </a:xfrm>
          <a:prstGeom prst="rect">
            <a:avLst/>
          </a:prstGeom>
        </p:spPr>
        <p:txBody>
          <a:bodyPr wrap="square" lIns="0" tIns="0" rIns="0" bIns="0">
            <a:spAutoFit/>
          </a:bodyPr>
          <a:lstStyle>
            <a:lvl1pPr>
              <a:defRPr sz="2900" b="0" i="0">
                <a:solidFill>
                  <a:schemeClr val="bg1"/>
                </a:solidFill>
                <a:latin typeface="Calibri"/>
                <a:cs typeface="Calibri"/>
              </a:defRPr>
            </a:lvl1pPr>
          </a:lstStyle>
          <a:p>
            <a:r>
              <a:rPr lang="en-US"/>
              <a:t>Click to edit Master title style</a:t>
            </a:r>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C4D4F"/>
                </a:solidFill>
                <a:latin typeface="Calibri"/>
                <a:cs typeface="Calibri"/>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C4D4F"/>
                </a:solidFill>
                <a:latin typeface="Calibri"/>
                <a:cs typeface="Calibri"/>
              </a:defRPr>
            </a:lvl1pPr>
          </a:lstStyle>
          <a:p>
            <a:r>
              <a:rPr lang="en-US"/>
              <a:t>Click to edit Master title style</a:t>
            </a:r>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C4D4F"/>
                </a:solidFill>
                <a:latin typeface="Calibri"/>
                <a:cs typeface="Calibri"/>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3004800" cy="9753600"/>
          </a:xfrm>
          <a:custGeom>
            <a:avLst/>
            <a:gdLst/>
            <a:ahLst/>
            <a:cxnLst/>
            <a:rect l="l" t="t" r="r" b="b"/>
            <a:pathLst>
              <a:path w="13004800" h="9753600">
                <a:moveTo>
                  <a:pt x="0" y="9753600"/>
                </a:moveTo>
                <a:lnTo>
                  <a:pt x="13004800" y="9753600"/>
                </a:lnTo>
                <a:lnTo>
                  <a:pt x="13004800" y="0"/>
                </a:lnTo>
                <a:lnTo>
                  <a:pt x="0" y="0"/>
                </a:lnTo>
                <a:lnTo>
                  <a:pt x="0" y="9753600"/>
                </a:lnTo>
                <a:close/>
              </a:path>
            </a:pathLst>
          </a:custGeom>
          <a:solidFill>
            <a:srgbClr val="F1F2F2"/>
          </a:solidFill>
        </p:spPr>
        <p:txBody>
          <a:bodyPr wrap="square" lIns="0" tIns="0" rIns="0" bIns="0" rtlCol="0"/>
          <a:lstStyle/>
          <a:p>
            <a:endParaRPr/>
          </a:p>
        </p:txBody>
      </p:sp>
      <p:sp>
        <p:nvSpPr>
          <p:cNvPr id="2" name="Holder 2"/>
          <p:cNvSpPr>
            <a:spLocks noGrp="1"/>
          </p:cNvSpPr>
          <p:nvPr>
            <p:ph type="title"/>
          </p:nvPr>
        </p:nvSpPr>
        <p:spPr>
          <a:xfrm>
            <a:off x="353203" y="347304"/>
            <a:ext cx="12298392" cy="664210"/>
          </a:xfrm>
          <a:prstGeom prst="rect">
            <a:avLst/>
          </a:prstGeom>
        </p:spPr>
        <p:txBody>
          <a:bodyPr wrap="square" lIns="0" tIns="0" rIns="0" bIns="0">
            <a:spAutoFit/>
          </a:bodyPr>
          <a:lstStyle>
            <a:lvl1pPr>
              <a:defRPr sz="4200" b="0" i="0">
                <a:solidFill>
                  <a:srgbClr val="4C4D4F"/>
                </a:solidFill>
                <a:latin typeface="Calibri"/>
                <a:cs typeface="Calibri"/>
              </a:defRPr>
            </a:lvl1pPr>
          </a:lstStyle>
          <a:p>
            <a:endParaRPr/>
          </a:p>
        </p:txBody>
      </p:sp>
      <p:sp>
        <p:nvSpPr>
          <p:cNvPr id="3" name="Holder 3"/>
          <p:cNvSpPr>
            <a:spLocks noGrp="1"/>
          </p:cNvSpPr>
          <p:nvPr>
            <p:ph type="body" idx="1"/>
          </p:nvPr>
        </p:nvSpPr>
        <p:spPr>
          <a:xfrm>
            <a:off x="1993900" y="2092666"/>
            <a:ext cx="9017000" cy="29787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11/29/2022</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coflein.gov.uk/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historic-wales-rcahmw.hub.arcgi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historicplacenames.rcahmw.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rcahmw.gov.uk/the-inventory-of-historic-battlefields-in-wales-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elshchapels.wale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archwilio.org.uk/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finds.org.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canmore.org.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communities-ni.gov.uk/services/sites-and-monuments-recor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discoveryprogramme.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heritagegateway.org.uk/gatew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archaeologydataservice.ac.uk/"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places.library.wale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maps.nls.u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digimap.edina.ac.u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sketchfab.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deep-mapping-estate-archives-rcahmw.hub.arcgi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cadw.gov.wales/advice-support/cof-cymr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datamap.gov.wal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lle.gov.wales/catalogue/item/LidarCompositeDataset/?lang=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peoplescollection.wal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42075" y="3004592"/>
            <a:ext cx="10366770" cy="1107996"/>
          </a:xfrm>
          <a:prstGeom prst="rect">
            <a:avLst/>
          </a:prstGeom>
        </p:spPr>
        <p:txBody>
          <a:bodyPr vert="horz" wrap="square" lIns="0" tIns="0" rIns="0" bIns="0" rtlCol="0">
            <a:spAutoFit/>
          </a:bodyPr>
          <a:lstStyle/>
          <a:p>
            <a:pPr marL="12700">
              <a:lnSpc>
                <a:spcPct val="100000"/>
              </a:lnSpc>
            </a:pPr>
            <a:r>
              <a:rPr lang="en-GB" sz="7200" spc="-285" dirty="0">
                <a:solidFill>
                  <a:srgbClr val="FFFFFF"/>
                </a:solidFill>
                <a:latin typeface="Calibri"/>
                <a:cs typeface="Calibri"/>
              </a:rPr>
              <a:t>Archaeology at your Fingertips </a:t>
            </a:r>
            <a:endParaRPr sz="7200" dirty="0">
              <a:latin typeface="Calibri"/>
              <a:cs typeface="Calibri"/>
            </a:endParaRP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sp>
        <p:nvSpPr>
          <p:cNvPr id="11" name="TextBox 10"/>
          <p:cNvSpPr txBox="1"/>
          <p:nvPr/>
        </p:nvSpPr>
        <p:spPr>
          <a:xfrm>
            <a:off x="8712201" y="692318"/>
            <a:ext cx="4292599" cy="1015663"/>
          </a:xfrm>
          <a:prstGeom prst="rect">
            <a:avLst/>
          </a:prstGeom>
          <a:noFill/>
        </p:spPr>
        <p:txBody>
          <a:bodyPr wrap="square" rtlCol="0">
            <a:spAutoFit/>
          </a:bodyPr>
          <a:lstStyle/>
          <a:p>
            <a:pPr algn="ctr"/>
            <a:r>
              <a:rPr lang="en-US" sz="3000" spc="-145" dirty="0">
                <a:solidFill>
                  <a:schemeClr val="bg1"/>
                </a:solidFill>
              </a:rPr>
              <a:t>Archaeology at your Fingertips </a:t>
            </a:r>
            <a:endParaRPr lang="en-US" sz="3000" dirty="0">
              <a:solidFill>
                <a:schemeClr val="bg1"/>
              </a:solidFill>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02" y="638071"/>
            <a:ext cx="3926899" cy="116897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6890" y="8374654"/>
            <a:ext cx="2283994" cy="769345"/>
          </a:xfrm>
          <a:prstGeom prst="rect">
            <a:avLst/>
          </a:prstGeom>
        </p:spPr>
      </p:pic>
      <p:sp>
        <p:nvSpPr>
          <p:cNvPr id="2" name="object 3">
            <a:extLst>
              <a:ext uri="{FF2B5EF4-FFF2-40B4-BE49-F238E27FC236}">
                <a16:creationId xmlns:a16="http://schemas.microsoft.com/office/drawing/2014/main" id="{C69FC772-E392-E90E-0232-61B539CEE0FC}"/>
              </a:ext>
            </a:extLst>
          </p:cNvPr>
          <p:cNvSpPr txBox="1"/>
          <p:nvPr/>
        </p:nvSpPr>
        <p:spPr>
          <a:xfrm>
            <a:off x="342075" y="4537239"/>
            <a:ext cx="10366770" cy="1846659"/>
          </a:xfrm>
          <a:prstGeom prst="rect">
            <a:avLst/>
          </a:prstGeom>
        </p:spPr>
        <p:txBody>
          <a:bodyPr vert="horz" wrap="square" lIns="0" tIns="0" rIns="0" bIns="0" rtlCol="0">
            <a:spAutoFit/>
          </a:bodyPr>
          <a:lstStyle/>
          <a:p>
            <a:pPr marL="12700">
              <a:lnSpc>
                <a:spcPct val="100000"/>
              </a:lnSpc>
            </a:pPr>
            <a:r>
              <a:rPr lang="en-GB" sz="6000" spc="-285" dirty="0">
                <a:solidFill>
                  <a:srgbClr val="FFFFFF"/>
                </a:solidFill>
                <a:latin typeface="Calibri"/>
                <a:cs typeface="Calibri"/>
              </a:rPr>
              <a:t>A guide to online resources for archaeology &amp; heritage </a:t>
            </a:r>
            <a:endParaRPr sz="6000" dirty="0">
              <a:latin typeface="Calibri"/>
              <a:cs typeface="Calibri"/>
            </a:endParaRPr>
          </a:p>
        </p:txBody>
      </p:sp>
      <p:sp>
        <p:nvSpPr>
          <p:cNvPr id="6" name="object 3">
            <a:extLst>
              <a:ext uri="{FF2B5EF4-FFF2-40B4-BE49-F238E27FC236}">
                <a16:creationId xmlns:a16="http://schemas.microsoft.com/office/drawing/2014/main" id="{1EAE0330-425B-8E02-F7FD-D4C863338403}"/>
              </a:ext>
            </a:extLst>
          </p:cNvPr>
          <p:cNvSpPr txBox="1"/>
          <p:nvPr/>
        </p:nvSpPr>
        <p:spPr>
          <a:xfrm>
            <a:off x="491208" y="8042127"/>
            <a:ext cx="10366770" cy="923330"/>
          </a:xfrm>
          <a:prstGeom prst="rect">
            <a:avLst/>
          </a:prstGeom>
        </p:spPr>
        <p:txBody>
          <a:bodyPr vert="horz" wrap="square" lIns="0" tIns="0" rIns="0" bIns="0" rtlCol="0">
            <a:spAutoFit/>
          </a:bodyPr>
          <a:lstStyle/>
          <a:p>
            <a:pPr marL="12700">
              <a:lnSpc>
                <a:spcPct val="100000"/>
              </a:lnSpc>
            </a:pPr>
            <a:r>
              <a:rPr lang="en-GB" sz="6000" spc="-285" dirty="0">
                <a:solidFill>
                  <a:srgbClr val="FFFFFF"/>
                </a:solidFill>
                <a:latin typeface="Calibri"/>
                <a:cs typeface="Calibri"/>
              </a:rPr>
              <a:t>Jon Dollery</a:t>
            </a:r>
            <a:endParaRPr sz="60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45429"/>
            <a:ext cx="12673408" cy="183685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Coflien is the online database for the National Monuments Record of Wales (NMRW) – The national collection of information about the historic environment of Wales, both terrestrial and maritime. </a:t>
            </a:r>
          </a:p>
          <a:p>
            <a:pPr marL="12700" marR="796290" algn="just">
              <a:lnSpc>
                <a:spcPct val="116399"/>
              </a:lnSpc>
              <a:tabLst>
                <a:tab pos="488315" algn="l"/>
              </a:tabLst>
            </a:pPr>
            <a:r>
              <a:rPr lang="en-GB" sz="2650" dirty="0">
                <a:solidFill>
                  <a:srgbClr val="636466"/>
                </a:solidFill>
                <a:latin typeface="Calibri"/>
                <a:cs typeface="Calibri"/>
                <a:hlinkClick r:id="rId2"/>
              </a:rPr>
              <a:t>https://coflein.gov.uk/en/</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Coflien</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2CFB5F1F-27F0-11EB-6072-743D39B52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 y="3405008"/>
            <a:ext cx="13004800" cy="6336909"/>
          </a:xfrm>
          <a:prstGeom prst="rect">
            <a:avLst/>
          </a:prstGeom>
        </p:spPr>
      </p:pic>
    </p:spTree>
    <p:extLst>
      <p:ext uri="{BB962C8B-B14F-4D97-AF65-F5344CB8AC3E}">
        <p14:creationId xmlns:p14="http://schemas.microsoft.com/office/powerpoint/2010/main" val="316881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45429"/>
            <a:ext cx="12673407" cy="183685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Historic Wales is a map based web portal for all the historic environment information in Wales. You can search hundreds of thousands of records of Welsh Archaeology, buildings and artefacts. </a:t>
            </a:r>
          </a:p>
          <a:p>
            <a:pPr marL="12700" marR="796290" algn="just">
              <a:lnSpc>
                <a:spcPct val="116399"/>
              </a:lnSpc>
              <a:tabLst>
                <a:tab pos="488315" algn="l"/>
              </a:tabLst>
            </a:pPr>
            <a:r>
              <a:rPr lang="en-GB" sz="2650" dirty="0">
                <a:solidFill>
                  <a:srgbClr val="636466"/>
                </a:solidFill>
                <a:latin typeface="Calibri"/>
                <a:cs typeface="Calibri"/>
                <a:hlinkClick r:id="rId2"/>
              </a:rPr>
              <a:t>https://historic-wales-rcahmw.hub.arcgis.com/</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Historic Wales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Text&#10;&#10;Description automatically generated">
            <a:extLst>
              <a:ext uri="{FF2B5EF4-FFF2-40B4-BE49-F238E27FC236}">
                <a16:creationId xmlns:a16="http://schemas.microsoft.com/office/drawing/2014/main" id="{9D4F082C-0C00-DC59-1759-9BF54050A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8760"/>
            <a:ext cx="13004800" cy="6294840"/>
          </a:xfrm>
          <a:prstGeom prst="rect">
            <a:avLst/>
          </a:prstGeom>
        </p:spPr>
      </p:pic>
    </p:spTree>
    <p:extLst>
      <p:ext uri="{BB962C8B-B14F-4D97-AF65-F5344CB8AC3E}">
        <p14:creationId xmlns:p14="http://schemas.microsoft.com/office/powerpoint/2010/main" val="45441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443" y="1325991"/>
            <a:ext cx="12601400" cy="1828386"/>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This website contains hundred of thousands of place names collected from historical maps and other sources. It provides a fascinating insight into the land-use, archaeology and history of Wales. </a:t>
            </a:r>
          </a:p>
          <a:p>
            <a:pPr marL="12700" marR="796290" algn="just">
              <a:lnSpc>
                <a:spcPct val="116399"/>
              </a:lnSpc>
              <a:tabLst>
                <a:tab pos="488315" algn="l"/>
              </a:tabLst>
            </a:pPr>
            <a:r>
              <a:rPr lang="en-GB" sz="2600" dirty="0">
                <a:solidFill>
                  <a:srgbClr val="636466"/>
                </a:solidFill>
                <a:latin typeface="Calibri"/>
                <a:cs typeface="Calibri"/>
                <a:hlinkClick r:id="rId2"/>
              </a:rPr>
              <a:t>https://historicplacenames.rcahmw.gov.uk/</a:t>
            </a:r>
            <a:endParaRPr lang="en-GB" sz="2600" spc="-1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List of Historic Placenames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1138C55D-36E5-BEFC-A60E-8BE0809B8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8854"/>
            <a:ext cx="13004800" cy="6284746"/>
          </a:xfrm>
          <a:prstGeom prst="rect">
            <a:avLst/>
          </a:prstGeom>
        </p:spPr>
      </p:pic>
    </p:spTree>
    <p:extLst>
      <p:ext uri="{BB962C8B-B14F-4D97-AF65-F5344CB8AC3E}">
        <p14:creationId xmlns:p14="http://schemas.microsoft.com/office/powerpoint/2010/main" val="338858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7" y="1333717"/>
            <a:ext cx="12745416" cy="186378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dirty="0">
                <a:solidFill>
                  <a:srgbClr val="636466"/>
                </a:solidFill>
                <a:latin typeface="Calibri"/>
                <a:cs typeface="Calibri"/>
              </a:rPr>
              <a:t>The Inventory of Historic Battlefields is Wales is an online database relating to battlefields and other sites of conflict within Wales. It contains over 700 sites based upon documentary sources, poetry and official records. </a:t>
            </a:r>
          </a:p>
          <a:p>
            <a:pPr marL="12700" marR="796290" algn="just">
              <a:lnSpc>
                <a:spcPct val="116399"/>
              </a:lnSpc>
              <a:tabLst>
                <a:tab pos="488315" algn="l"/>
              </a:tabLst>
            </a:pPr>
            <a:r>
              <a:rPr lang="en-GB" sz="2650" dirty="0">
                <a:solidFill>
                  <a:srgbClr val="636466"/>
                </a:solidFill>
                <a:latin typeface="Calibri"/>
                <a:cs typeface="Calibri"/>
                <a:hlinkClick r:id="rId2"/>
              </a:rPr>
              <a:t>https://rcahmw.gov.uk/the-inventory-of-historic-battlefields-in-wales-2/</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Inventory for Historic Battlefields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59F6437B-59CA-25BD-6814-E41A78168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9692"/>
            <a:ext cx="13004800" cy="63339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6652" y="1321360"/>
            <a:ext cx="12584460" cy="186378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dirty="0">
                <a:solidFill>
                  <a:srgbClr val="636466"/>
                </a:solidFill>
                <a:latin typeface="Calibri"/>
                <a:cs typeface="Calibri"/>
              </a:rPr>
              <a:t>This website and online database tells the national story of chapel building and non-conformity in Wales. This website contains a wealth of information about Welsh Chapels, their history and architecture. </a:t>
            </a:r>
          </a:p>
          <a:p>
            <a:pPr marL="12700" marR="796290" algn="just">
              <a:lnSpc>
                <a:spcPct val="116399"/>
              </a:lnSpc>
              <a:tabLst>
                <a:tab pos="488315" algn="l"/>
              </a:tabLst>
            </a:pPr>
            <a:r>
              <a:rPr lang="en-GB" sz="2650" dirty="0">
                <a:solidFill>
                  <a:srgbClr val="636466"/>
                </a:solidFill>
                <a:latin typeface="Calibri"/>
                <a:cs typeface="Calibri"/>
                <a:hlinkClick r:id="rId2"/>
              </a:rPr>
              <a:t>https://welshchapels.wales/</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Welsh Chapels Database</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6B0EBE16-E4C1-CCA5-4B5B-F26382283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86981"/>
            <a:ext cx="13004800" cy="6066619"/>
          </a:xfrm>
          <a:prstGeom prst="rect">
            <a:avLst/>
          </a:prstGeom>
        </p:spPr>
      </p:pic>
    </p:spTree>
    <p:extLst>
      <p:ext uri="{BB962C8B-B14F-4D97-AF65-F5344CB8AC3E}">
        <p14:creationId xmlns:p14="http://schemas.microsoft.com/office/powerpoint/2010/main" val="328882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751" y="4300736"/>
            <a:ext cx="10260094" cy="923330"/>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Archaeological Trusts </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434503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45429"/>
            <a:ext cx="12673408" cy="195124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Archwilio provides public access to the historic environment records (HERs) for each local authority in Wales.</a:t>
            </a:r>
            <a:r>
              <a:rPr lang="en-GB" sz="2650" spc="-15" dirty="0">
                <a:solidFill>
                  <a:srgbClr val="636466"/>
                </a:solidFill>
                <a:latin typeface="Calibri"/>
                <a:cs typeface="Calibri"/>
              </a:rPr>
              <a:t> It includes information relating to tens of thousands of historic sites which have been collated by each regional Archaeological Trust. </a:t>
            </a:r>
          </a:p>
          <a:p>
            <a:pPr marL="12700" marR="5080" algn="just">
              <a:lnSpc>
                <a:spcPct val="114199"/>
              </a:lnSpc>
              <a:spcBef>
                <a:spcPts val="760"/>
              </a:spcBef>
              <a:tabLst>
                <a:tab pos="488315" algn="l"/>
              </a:tabLst>
            </a:pPr>
            <a:r>
              <a:rPr lang="en-GB" sz="2650" dirty="0">
                <a:solidFill>
                  <a:srgbClr val="636466"/>
                </a:solidFill>
                <a:latin typeface="Calibri"/>
                <a:cs typeface="Calibri"/>
                <a:hlinkClick r:id="rId2"/>
              </a:rPr>
              <a:t>https://www.archwilio.org.uk/arch/</a:t>
            </a:r>
            <a:endParaRPr lang="en-GB" sz="2650" spc="-15"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Archwilio – Regional Historic Environment Records</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Text&#10;&#10;Description automatically generated">
            <a:extLst>
              <a:ext uri="{FF2B5EF4-FFF2-40B4-BE49-F238E27FC236}">
                <a16:creationId xmlns:a16="http://schemas.microsoft.com/office/drawing/2014/main" id="{082DC023-C6FD-7071-0C86-72E9C41C5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 y="3406101"/>
            <a:ext cx="13004800" cy="6347499"/>
          </a:xfrm>
          <a:prstGeom prst="rect">
            <a:avLst/>
          </a:prstGeom>
        </p:spPr>
      </p:pic>
    </p:spTree>
    <p:extLst>
      <p:ext uri="{BB962C8B-B14F-4D97-AF65-F5344CB8AC3E}">
        <p14:creationId xmlns:p14="http://schemas.microsoft.com/office/powerpoint/2010/main" val="254077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7614" y="4300736"/>
            <a:ext cx="10260094" cy="923330"/>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National Museum of Wales</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4186060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29895"/>
            <a:ext cx="12745416" cy="2809936"/>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dirty="0">
                <a:solidFill>
                  <a:srgbClr val="636466"/>
                </a:solidFill>
                <a:latin typeface="Calibri"/>
                <a:cs typeface="Calibri"/>
              </a:rPr>
              <a:t>The Portable Antiquities Scheme (PAS) encourages the reporting of archaeological artefacts and material under the Treasure Act of 1996. This material is often found by metal detectorists and other members of the public in England and Wales. In this website there is a link to the Online Database which is run by the British Museum &amp; and National Library of Wales. </a:t>
            </a:r>
          </a:p>
          <a:p>
            <a:pPr marL="12700" marR="796290" algn="just">
              <a:lnSpc>
                <a:spcPct val="116399"/>
              </a:lnSpc>
              <a:tabLst>
                <a:tab pos="488315" algn="l"/>
              </a:tabLst>
            </a:pPr>
            <a:r>
              <a:rPr lang="en-GB" sz="2650" dirty="0">
                <a:solidFill>
                  <a:srgbClr val="636466"/>
                </a:solidFill>
                <a:latin typeface="Calibri"/>
                <a:cs typeface="Calibri"/>
                <a:hlinkClick r:id="rId2"/>
              </a:rPr>
              <a:t>https://finds.org.uk/</a:t>
            </a:r>
            <a:endParaRPr lang="en-GB" sz="2650" dirty="0">
              <a:solidFill>
                <a:srgbClr val="636466"/>
              </a:solidFill>
              <a:latin typeface="Calibri"/>
              <a:cs typeface="Calibri"/>
            </a:endParaRPr>
          </a:p>
        </p:txBody>
      </p:sp>
      <p:sp>
        <p:nvSpPr>
          <p:cNvPr id="3" name="object 3"/>
          <p:cNvSpPr txBox="1">
            <a:spLocks noGrp="1"/>
          </p:cNvSpPr>
          <p:nvPr>
            <p:ph type="title"/>
          </p:nvPr>
        </p:nvSpPr>
        <p:spPr>
          <a:xfrm>
            <a:off x="365903" y="362838"/>
            <a:ext cx="12298392" cy="664210"/>
          </a:xfrm>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Portable Antiquities Scheme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0" name="Picture 9" descr="Graphical user interface, website&#10;&#10;Description automatically generated">
            <a:extLst>
              <a:ext uri="{FF2B5EF4-FFF2-40B4-BE49-F238E27FC236}">
                <a16:creationId xmlns:a16="http://schemas.microsoft.com/office/drawing/2014/main" id="{64FB4C99-A343-9BED-C905-2129B6069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 y="4291254"/>
            <a:ext cx="13004800" cy="5696034"/>
          </a:xfrm>
          <a:prstGeom prst="rect">
            <a:avLst/>
          </a:prstGeom>
        </p:spPr>
      </p:pic>
    </p:spTree>
    <p:extLst>
      <p:ext uri="{BB962C8B-B14F-4D97-AF65-F5344CB8AC3E}">
        <p14:creationId xmlns:p14="http://schemas.microsoft.com/office/powerpoint/2010/main" val="166977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7614" y="4300736"/>
            <a:ext cx="10260094" cy="923330"/>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Wider UK</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373221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5" y="1420416"/>
            <a:ext cx="12529392" cy="2336858"/>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dirty="0">
                <a:solidFill>
                  <a:srgbClr val="636466"/>
                </a:solidFill>
                <a:latin typeface="Calibri"/>
                <a:cs typeface="Calibri"/>
              </a:rPr>
              <a:t>This talk will focus on the wealth of digital platforms that provide information relating to the archaeology and heritage of Wales. There is so much information out there that it is available to the armchair archaeologist. We will focus on the material and resources from: </a:t>
            </a:r>
          </a:p>
          <a:p>
            <a:pPr marL="487680" marR="796290" indent="-474980" algn="just">
              <a:lnSpc>
                <a:spcPct val="116399"/>
              </a:lnSpc>
              <a:buChar char="•"/>
              <a:tabLst>
                <a:tab pos="488315" algn="l"/>
              </a:tabLst>
            </a:pP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A whistle stop tour of Welsh Digital Heritage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2200"/>
            <a:ext cx="1803723" cy="3581400"/>
          </a:xfrm>
          <a:prstGeom prst="rect">
            <a:avLst/>
          </a:prstGeom>
        </p:spPr>
      </p:pic>
      <p:sp>
        <p:nvSpPr>
          <p:cNvPr id="4" name="TextBox 3">
            <a:extLst>
              <a:ext uri="{FF2B5EF4-FFF2-40B4-BE49-F238E27FC236}">
                <a16:creationId xmlns:a16="http://schemas.microsoft.com/office/drawing/2014/main" id="{3035FEBE-9150-F2AB-9B83-4AC59A719F6B}"/>
              </a:ext>
            </a:extLst>
          </p:cNvPr>
          <p:cNvSpPr txBox="1"/>
          <p:nvPr/>
        </p:nvSpPr>
        <p:spPr>
          <a:xfrm>
            <a:off x="2181920" y="3768960"/>
            <a:ext cx="10585177" cy="4985980"/>
          </a:xfrm>
          <a:prstGeom prst="rect">
            <a:avLst/>
          </a:prstGeom>
          <a:noFill/>
        </p:spPr>
        <p:txBody>
          <a:bodyPr wrap="square" rtlCol="0">
            <a:spAutoFit/>
          </a:bodyPr>
          <a:lstStyle/>
          <a:p>
            <a:pPr marL="457200" indent="-457200">
              <a:buFont typeface="Arial" panose="020B0604020202020204" pitchFamily="34" charset="0"/>
              <a:buChar char="•"/>
            </a:pPr>
            <a:r>
              <a:rPr lang="en-GB" sz="2650" dirty="0" err="1">
                <a:solidFill>
                  <a:srgbClr val="636466"/>
                </a:solidFill>
              </a:rPr>
              <a:t>Cadw</a:t>
            </a:r>
            <a:r>
              <a:rPr lang="en-GB" sz="2650" dirty="0">
                <a:solidFill>
                  <a:srgbClr val="636466"/>
                </a:solidFill>
              </a:rPr>
              <a:t> (Welsh Government)</a:t>
            </a:r>
          </a:p>
          <a:p>
            <a:endParaRPr lang="en-GB" sz="2650" dirty="0">
              <a:solidFill>
                <a:srgbClr val="636466"/>
              </a:solidFill>
            </a:endParaRPr>
          </a:p>
          <a:p>
            <a:pPr marL="457200" indent="-457200">
              <a:buFont typeface="Arial" panose="020B0604020202020204" pitchFamily="34" charset="0"/>
              <a:buChar char="•"/>
            </a:pPr>
            <a:r>
              <a:rPr lang="en-GB" sz="2650" dirty="0">
                <a:solidFill>
                  <a:srgbClr val="636466"/>
                </a:solidFill>
              </a:rPr>
              <a:t>Royal Commission on the Ancient and Historical Monuments of Wales</a:t>
            </a:r>
          </a:p>
          <a:p>
            <a:endParaRPr lang="en-GB" sz="2650" dirty="0">
              <a:solidFill>
                <a:srgbClr val="636466"/>
              </a:solidFill>
            </a:endParaRPr>
          </a:p>
          <a:p>
            <a:pPr marL="457200" indent="-457200">
              <a:buFont typeface="Arial" panose="020B0604020202020204" pitchFamily="34" charset="0"/>
              <a:buChar char="•"/>
            </a:pPr>
            <a:r>
              <a:rPr lang="en-GB" sz="2650" dirty="0">
                <a:solidFill>
                  <a:srgbClr val="636466"/>
                </a:solidFill>
              </a:rPr>
              <a:t>Archaeological Trusts</a:t>
            </a:r>
          </a:p>
          <a:p>
            <a:r>
              <a:rPr lang="en-GB" sz="2650" dirty="0">
                <a:solidFill>
                  <a:srgbClr val="636466"/>
                </a:solidFill>
              </a:rPr>
              <a:t>  </a:t>
            </a:r>
          </a:p>
          <a:p>
            <a:pPr marL="457200" indent="-457200">
              <a:buFont typeface="Arial" panose="020B0604020202020204" pitchFamily="34" charset="0"/>
              <a:buChar char="•"/>
            </a:pPr>
            <a:r>
              <a:rPr lang="en-GB" sz="2650" dirty="0">
                <a:solidFill>
                  <a:srgbClr val="636466"/>
                </a:solidFill>
              </a:rPr>
              <a:t>National Museum of Wales</a:t>
            </a:r>
          </a:p>
          <a:p>
            <a:endParaRPr lang="en-GB" sz="2650" dirty="0">
              <a:solidFill>
                <a:srgbClr val="636466"/>
              </a:solidFill>
            </a:endParaRPr>
          </a:p>
          <a:p>
            <a:pPr marL="457200" indent="-457200">
              <a:buFont typeface="Arial" panose="020B0604020202020204" pitchFamily="34" charset="0"/>
              <a:buChar char="•"/>
            </a:pPr>
            <a:r>
              <a:rPr lang="en-GB" sz="2650" dirty="0">
                <a:solidFill>
                  <a:srgbClr val="636466"/>
                </a:solidFill>
              </a:rPr>
              <a:t>Wider UK</a:t>
            </a:r>
          </a:p>
          <a:p>
            <a:endParaRPr lang="en-GB" sz="2650" dirty="0">
              <a:solidFill>
                <a:srgbClr val="636466"/>
              </a:solidFill>
            </a:endParaRPr>
          </a:p>
          <a:p>
            <a:pPr marL="457200" indent="-457200">
              <a:buFont typeface="Arial" panose="020B0604020202020204" pitchFamily="34" charset="0"/>
              <a:buChar char="•"/>
            </a:pPr>
            <a:r>
              <a:rPr lang="en-GB" sz="2650" dirty="0">
                <a:solidFill>
                  <a:srgbClr val="636466"/>
                </a:solidFill>
              </a:rPr>
              <a:t>Maps and Models</a:t>
            </a:r>
          </a:p>
          <a:p>
            <a:endParaRPr lang="en-GB" sz="2650" dirty="0">
              <a:solidFill>
                <a:srgbClr val="636466"/>
              </a:solidFill>
            </a:endParaRPr>
          </a:p>
        </p:txBody>
      </p:sp>
    </p:spTree>
    <p:extLst>
      <p:ext uri="{BB962C8B-B14F-4D97-AF65-F5344CB8AC3E}">
        <p14:creationId xmlns:p14="http://schemas.microsoft.com/office/powerpoint/2010/main" val="3951125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324748"/>
            <a:ext cx="12601400" cy="1390702"/>
          </a:xfrm>
          <a:prstGeom prst="rect">
            <a:avLst/>
          </a:prstGeom>
        </p:spPr>
        <p:txBody>
          <a:bodyPr vert="horz" wrap="square" lIns="0" tIns="0" rIns="0" bIns="0" rtlCol="0">
            <a:spAutoFit/>
          </a:bodyPr>
          <a:lstStyle/>
          <a:p>
            <a:pPr marL="12700" marR="796290">
              <a:lnSpc>
                <a:spcPct val="116399"/>
              </a:lnSpc>
              <a:tabLst>
                <a:tab pos="488315" algn="l"/>
              </a:tabLst>
            </a:pPr>
            <a:r>
              <a:rPr lang="en-GB" sz="2650" dirty="0">
                <a:solidFill>
                  <a:srgbClr val="636466"/>
                </a:solidFill>
                <a:latin typeface="Calibri"/>
                <a:cs typeface="Calibri"/>
              </a:rPr>
              <a:t>Canmore is the Scottish equivalent of the Coflien. It is the online catalogue to Scotland's Archaeology, buildings, industrial and maritime heritage. </a:t>
            </a:r>
          </a:p>
          <a:p>
            <a:pPr marL="12700" marR="796290">
              <a:lnSpc>
                <a:spcPct val="116399"/>
              </a:lnSpc>
              <a:tabLst>
                <a:tab pos="488315" algn="l"/>
              </a:tabLst>
            </a:pPr>
            <a:r>
              <a:rPr lang="en-GB" sz="2650" dirty="0">
                <a:solidFill>
                  <a:srgbClr val="636466"/>
                </a:solidFill>
                <a:latin typeface="Calibri"/>
                <a:cs typeface="Calibri"/>
                <a:hlinkClick r:id="rId2"/>
              </a:rPr>
              <a:t>https://canmore.org.uk/</a:t>
            </a:r>
            <a:r>
              <a:rPr lang="en-GB" sz="2650" dirty="0">
                <a:solidFill>
                  <a:srgbClr val="636466"/>
                </a:solidFill>
                <a:latin typeface="Calibri"/>
                <a:cs typeface="Calibri"/>
              </a:rPr>
              <a:t> </a:t>
            </a: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Scotland - Canmore</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9225F7BE-A3CD-E517-31D6-B2FD38122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97353"/>
            <a:ext cx="13004800" cy="6244564"/>
          </a:xfrm>
          <a:prstGeom prst="rect">
            <a:avLst/>
          </a:prstGeom>
        </p:spPr>
      </p:pic>
    </p:spTree>
    <p:extLst>
      <p:ext uri="{BB962C8B-B14F-4D97-AF65-F5344CB8AC3E}">
        <p14:creationId xmlns:p14="http://schemas.microsoft.com/office/powerpoint/2010/main" val="2940979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381" y="1358818"/>
            <a:ext cx="12528396" cy="1863780"/>
          </a:xfrm>
          <a:prstGeom prst="rect">
            <a:avLst/>
          </a:prstGeom>
        </p:spPr>
        <p:txBody>
          <a:bodyPr vert="horz" wrap="square" lIns="0" tIns="0" rIns="0" bIns="0" rtlCol="0">
            <a:spAutoFit/>
          </a:bodyPr>
          <a:lstStyle/>
          <a:p>
            <a:pPr marL="12700" marR="796290">
              <a:lnSpc>
                <a:spcPct val="116399"/>
              </a:lnSpc>
              <a:tabLst>
                <a:tab pos="488315" algn="l"/>
              </a:tabLst>
            </a:pPr>
            <a:r>
              <a:rPr lang="en-GB" sz="2650" dirty="0">
                <a:solidFill>
                  <a:srgbClr val="636466"/>
                </a:solidFill>
                <a:latin typeface="Calibri"/>
                <a:cs typeface="Calibri"/>
              </a:rPr>
              <a:t>Northern Ireland Sites and Monuments Record is the Northern Irish equivalent to Coflien. It contains information relating to over 16,000 archaeological sites and historical monuments sited in Northern Ireland. </a:t>
            </a:r>
          </a:p>
          <a:p>
            <a:pPr marL="12700" marR="796290">
              <a:lnSpc>
                <a:spcPct val="116399"/>
              </a:lnSpc>
              <a:tabLst>
                <a:tab pos="488315" algn="l"/>
              </a:tabLst>
            </a:pPr>
            <a:r>
              <a:rPr lang="en-GB" sz="2650" dirty="0">
                <a:solidFill>
                  <a:srgbClr val="636466"/>
                </a:solidFill>
                <a:latin typeface="Calibri"/>
                <a:cs typeface="Calibri"/>
                <a:hlinkClick r:id="rId2"/>
              </a:rPr>
              <a:t>https://www.communities-ni.gov.uk/services/sites-and-monuments-record</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Northern Ireland Sites &amp; Monuments Record</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text, application, email&#10;&#10;Description automatically generated">
            <a:extLst>
              <a:ext uri="{FF2B5EF4-FFF2-40B4-BE49-F238E27FC236}">
                <a16:creationId xmlns:a16="http://schemas.microsoft.com/office/drawing/2014/main" id="{201FE942-7667-2B67-5361-4F514B231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6345"/>
            <a:ext cx="13004800" cy="6266525"/>
          </a:xfrm>
          <a:prstGeom prst="rect">
            <a:avLst/>
          </a:prstGeom>
        </p:spPr>
      </p:pic>
    </p:spTree>
    <p:extLst>
      <p:ext uri="{BB962C8B-B14F-4D97-AF65-F5344CB8AC3E}">
        <p14:creationId xmlns:p14="http://schemas.microsoft.com/office/powerpoint/2010/main" val="156316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4381" y="1358818"/>
            <a:ext cx="12528396" cy="1390702"/>
          </a:xfrm>
          <a:prstGeom prst="rect">
            <a:avLst/>
          </a:prstGeom>
        </p:spPr>
        <p:txBody>
          <a:bodyPr vert="horz" wrap="square" lIns="0" tIns="0" rIns="0" bIns="0" rtlCol="0">
            <a:spAutoFit/>
          </a:bodyPr>
          <a:lstStyle/>
          <a:p>
            <a:pPr marL="12700" marR="796290">
              <a:lnSpc>
                <a:spcPct val="116399"/>
              </a:lnSpc>
              <a:tabLst>
                <a:tab pos="488315" algn="l"/>
              </a:tabLst>
            </a:pPr>
            <a:r>
              <a:rPr lang="en-GB" sz="2650" dirty="0">
                <a:solidFill>
                  <a:srgbClr val="636466"/>
                </a:solidFill>
                <a:latin typeface="Calibri"/>
                <a:cs typeface="Calibri"/>
              </a:rPr>
              <a:t>The Discovery Programme of Ireland are a national research organisation supported by the Heritage Council of Ireland. </a:t>
            </a:r>
          </a:p>
          <a:p>
            <a:pPr marL="12700" marR="796290">
              <a:lnSpc>
                <a:spcPct val="116399"/>
              </a:lnSpc>
              <a:tabLst>
                <a:tab pos="488315" algn="l"/>
              </a:tabLst>
            </a:pPr>
            <a:r>
              <a:rPr lang="en-GB" sz="2650" dirty="0">
                <a:solidFill>
                  <a:srgbClr val="636466"/>
                </a:solidFill>
                <a:latin typeface="Calibri"/>
                <a:cs typeface="Calibri"/>
                <a:hlinkClick r:id="rId2"/>
              </a:rPr>
              <a:t>https://discoveryprogramme.ie/</a:t>
            </a:r>
            <a:r>
              <a:rPr lang="en-GB" sz="2650" dirty="0">
                <a:solidFill>
                  <a:srgbClr val="636466"/>
                </a:solidFill>
                <a:latin typeface="Calibri"/>
                <a:cs typeface="Calibri"/>
              </a:rPr>
              <a:t> </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Discovery Programme Ireland</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9" name="Picture 8" descr="A map of the world&#10;&#10;Description automatically generated with low confidence">
            <a:extLst>
              <a:ext uri="{FF2B5EF4-FFF2-40B4-BE49-F238E27FC236}">
                <a16:creationId xmlns:a16="http://schemas.microsoft.com/office/drawing/2014/main" id="{AC55ECB6-60D9-4514-5C2F-F2B691C77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7460"/>
            <a:ext cx="13004800" cy="6376140"/>
          </a:xfrm>
          <a:prstGeom prst="rect">
            <a:avLst/>
          </a:prstGeom>
        </p:spPr>
      </p:pic>
    </p:spTree>
    <p:extLst>
      <p:ext uri="{BB962C8B-B14F-4D97-AF65-F5344CB8AC3E}">
        <p14:creationId xmlns:p14="http://schemas.microsoft.com/office/powerpoint/2010/main" val="1197640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23493"/>
            <a:ext cx="12673408" cy="1863780"/>
          </a:xfrm>
          <a:prstGeom prst="rect">
            <a:avLst/>
          </a:prstGeom>
        </p:spPr>
        <p:txBody>
          <a:bodyPr vert="horz" wrap="square" lIns="0" tIns="0" rIns="0" bIns="0" rtlCol="0">
            <a:spAutoFit/>
          </a:bodyPr>
          <a:lstStyle/>
          <a:p>
            <a:pPr marL="12700" marR="796290">
              <a:lnSpc>
                <a:spcPct val="116399"/>
              </a:lnSpc>
              <a:tabLst>
                <a:tab pos="488315" algn="l"/>
              </a:tabLst>
            </a:pPr>
            <a:r>
              <a:rPr lang="en-GB" sz="2650" dirty="0">
                <a:solidFill>
                  <a:srgbClr val="636466"/>
                </a:solidFill>
                <a:latin typeface="Calibri"/>
                <a:cs typeface="Calibri"/>
              </a:rPr>
              <a:t>To get access to the HERs in England, Historic England have created the Heritage Gateway portal. This website gives information and links to the various HERs in England, many of which are run by local council services. </a:t>
            </a:r>
          </a:p>
          <a:p>
            <a:pPr marL="12700" marR="796290">
              <a:lnSpc>
                <a:spcPct val="116399"/>
              </a:lnSpc>
              <a:tabLst>
                <a:tab pos="488315" algn="l"/>
              </a:tabLst>
            </a:pPr>
            <a:r>
              <a:rPr lang="en-GB" sz="2650" dirty="0">
                <a:solidFill>
                  <a:srgbClr val="636466"/>
                </a:solidFill>
                <a:latin typeface="Calibri"/>
                <a:cs typeface="Calibri"/>
                <a:hlinkClick r:id="rId2"/>
              </a:rPr>
              <a:t>https://www.heritagegateway.org.uk/gateway/</a:t>
            </a:r>
            <a:r>
              <a:rPr lang="en-GB" sz="2650" dirty="0">
                <a:solidFill>
                  <a:srgbClr val="636466"/>
                </a:solidFill>
                <a:latin typeface="Calibri"/>
                <a:cs typeface="Calibri"/>
              </a:rPr>
              <a:t> </a:t>
            </a: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English HERs</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text&#10;&#10;Description automatically generated">
            <a:extLst>
              <a:ext uri="{FF2B5EF4-FFF2-40B4-BE49-F238E27FC236}">
                <a16:creationId xmlns:a16="http://schemas.microsoft.com/office/drawing/2014/main" id="{8FE76CE8-C51A-FA48-7EBE-BF7D932D7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977"/>
            <a:ext cx="13004800" cy="6143623"/>
          </a:xfrm>
          <a:prstGeom prst="rect">
            <a:avLst/>
          </a:prstGeom>
        </p:spPr>
      </p:pic>
    </p:spTree>
    <p:extLst>
      <p:ext uri="{BB962C8B-B14F-4D97-AF65-F5344CB8AC3E}">
        <p14:creationId xmlns:p14="http://schemas.microsoft.com/office/powerpoint/2010/main" val="3650381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191472"/>
            <a:ext cx="12673408" cy="186378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dirty="0">
                <a:solidFill>
                  <a:srgbClr val="636466"/>
                </a:solidFill>
                <a:latin typeface="Calibri"/>
                <a:cs typeface="Calibri"/>
              </a:rPr>
              <a:t>This is an accredited digital repository for heritage data within the UK. Established in the 1990’s, this repository curates a wealth of digital archaeological and historic environment data. It is currently managed by the University of York. </a:t>
            </a:r>
          </a:p>
          <a:p>
            <a:pPr marL="12700" marR="796290" algn="just">
              <a:lnSpc>
                <a:spcPct val="116399"/>
              </a:lnSpc>
              <a:tabLst>
                <a:tab pos="488315" algn="l"/>
              </a:tabLst>
            </a:pPr>
            <a:r>
              <a:rPr lang="en-GB" sz="2650" dirty="0">
                <a:solidFill>
                  <a:srgbClr val="636466"/>
                </a:solidFill>
                <a:latin typeface="Calibri"/>
                <a:cs typeface="Calibri"/>
                <a:hlinkClick r:id="rId2"/>
              </a:rPr>
              <a:t>https://archaeologydataservice.ac.uk/</a:t>
            </a:r>
            <a:r>
              <a:rPr lang="en-GB" sz="2650" dirty="0">
                <a:solidFill>
                  <a:srgbClr val="636466"/>
                </a:solidFill>
                <a:latin typeface="Calibri"/>
                <a:cs typeface="Calibri"/>
              </a:rPr>
              <a:t> </a:t>
            </a: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Archaeological Data Service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A picture containing text&#10;&#10;Description automatically generated">
            <a:extLst>
              <a:ext uri="{FF2B5EF4-FFF2-40B4-BE49-F238E27FC236}">
                <a16:creationId xmlns:a16="http://schemas.microsoft.com/office/drawing/2014/main" id="{14003ED0-B1D4-47D7-2445-5BAB67ADF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67830"/>
            <a:ext cx="13004800" cy="6085770"/>
          </a:xfrm>
          <a:prstGeom prst="rect">
            <a:avLst/>
          </a:prstGeom>
        </p:spPr>
      </p:pic>
    </p:spTree>
    <p:extLst>
      <p:ext uri="{BB962C8B-B14F-4D97-AF65-F5344CB8AC3E}">
        <p14:creationId xmlns:p14="http://schemas.microsoft.com/office/powerpoint/2010/main" val="4272102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67614" y="4300736"/>
            <a:ext cx="10260094" cy="923330"/>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Maps &amp; Models </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290854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345429"/>
            <a:ext cx="12529392" cy="3334567"/>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dirty="0">
                <a:solidFill>
                  <a:srgbClr val="636466"/>
                </a:solidFill>
                <a:latin typeface="Calibri"/>
                <a:cs typeface="Calibri"/>
              </a:rPr>
              <a:t>The National Library of Wales undertook an extensive project to digitise all of their tithe map collections and make them publicly accessible. The Cynefin project saw public volunteers georeference and transcribe all of the tithe maps. These can now be accessed though the places of Wales website. </a:t>
            </a:r>
          </a:p>
          <a:p>
            <a:pPr marL="12700" marR="796290" algn="just">
              <a:lnSpc>
                <a:spcPct val="116399"/>
              </a:lnSpc>
              <a:tabLst>
                <a:tab pos="488315" algn="l"/>
              </a:tabLst>
            </a:pPr>
            <a:endParaRPr lang="en-GB" sz="2600" spc="-15" dirty="0">
              <a:solidFill>
                <a:srgbClr val="636466"/>
              </a:solidFill>
              <a:latin typeface="Calibri"/>
              <a:cs typeface="Calibri"/>
              <a:hlinkClick r:id="rId2"/>
            </a:endParaRPr>
          </a:p>
          <a:p>
            <a:pPr marL="12700" marR="796290" algn="just">
              <a:lnSpc>
                <a:spcPct val="116399"/>
              </a:lnSpc>
              <a:tabLst>
                <a:tab pos="488315" algn="l"/>
              </a:tabLst>
            </a:pPr>
            <a:r>
              <a:rPr lang="en-GB" sz="2650" spc="-15" dirty="0">
                <a:solidFill>
                  <a:srgbClr val="636466"/>
                </a:solidFill>
                <a:latin typeface="Calibri"/>
                <a:cs typeface="Calibri"/>
                <a:hlinkClick r:id="rId2"/>
              </a:rPr>
              <a:t>https://places.library.wales/</a:t>
            </a:r>
            <a:endParaRPr lang="en-GB" sz="2650" spc="-15" dirty="0">
              <a:solidFill>
                <a:srgbClr val="636466"/>
              </a:solidFill>
              <a:latin typeface="Calibri"/>
              <a:cs typeface="Calibri"/>
            </a:endParaRPr>
          </a:p>
          <a:p>
            <a:pPr marL="487680" marR="5080" indent="-474980">
              <a:lnSpc>
                <a:spcPct val="114199"/>
              </a:lnSpc>
              <a:spcBef>
                <a:spcPts val="760"/>
              </a:spcBef>
              <a:buChar char="•"/>
              <a:tabLst>
                <a:tab pos="488315" algn="l"/>
              </a:tabLst>
            </a:pP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Places of Wales – Welsh Tithe Maps</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DCB74913-970D-07DA-CBD7-34F0E427C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74187"/>
            <a:ext cx="13004800" cy="5379413"/>
          </a:xfrm>
          <a:prstGeom prst="rect">
            <a:avLst/>
          </a:prstGeom>
        </p:spPr>
      </p:pic>
    </p:spTree>
    <p:extLst>
      <p:ext uri="{BB962C8B-B14F-4D97-AF65-F5344CB8AC3E}">
        <p14:creationId xmlns:p14="http://schemas.microsoft.com/office/powerpoint/2010/main" val="382259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335423"/>
            <a:ext cx="12601400" cy="183685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The National Library of Scotland (NLS) has made a wealth of UK historic mapping available to the public, especially the Historic Ordnance Survey Collections. </a:t>
            </a:r>
          </a:p>
          <a:p>
            <a:pPr marL="12700" marR="796290" algn="just">
              <a:lnSpc>
                <a:spcPct val="116399"/>
              </a:lnSpc>
              <a:tabLst>
                <a:tab pos="488315" algn="l"/>
              </a:tabLst>
            </a:pPr>
            <a:endParaRPr lang="en-GB" sz="2600" spc="-10" dirty="0">
              <a:solidFill>
                <a:srgbClr val="636466"/>
              </a:solidFill>
              <a:latin typeface="Calibri"/>
              <a:cs typeface="Calibri"/>
            </a:endParaRPr>
          </a:p>
          <a:p>
            <a:pPr marL="12700" marR="796290" algn="just">
              <a:lnSpc>
                <a:spcPct val="116399"/>
              </a:lnSpc>
              <a:tabLst>
                <a:tab pos="488315" algn="l"/>
              </a:tabLst>
            </a:pPr>
            <a:r>
              <a:rPr lang="en-GB" sz="2650" dirty="0">
                <a:solidFill>
                  <a:srgbClr val="636466"/>
                </a:solidFill>
                <a:latin typeface="Calibri"/>
                <a:cs typeface="Calibri"/>
                <a:hlinkClick r:id="rId2"/>
              </a:rPr>
              <a:t>https://maps.nls.uk/</a:t>
            </a:r>
            <a:endParaRPr lang="en-GB" sz="2650" spc="-15"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National Library of Scotland</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Text, calendar&#10;&#10;Description automatically generated">
            <a:extLst>
              <a:ext uri="{FF2B5EF4-FFF2-40B4-BE49-F238E27FC236}">
                <a16:creationId xmlns:a16="http://schemas.microsoft.com/office/drawing/2014/main" id="{BC11CBAC-D588-0623-9D88-D2CBE4262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2" y="3388093"/>
            <a:ext cx="13004800" cy="6365507"/>
          </a:xfrm>
          <a:prstGeom prst="rect">
            <a:avLst/>
          </a:prstGeom>
        </p:spPr>
      </p:pic>
    </p:spTree>
    <p:extLst>
      <p:ext uri="{BB962C8B-B14F-4D97-AF65-F5344CB8AC3E}">
        <p14:creationId xmlns:p14="http://schemas.microsoft.com/office/powerpoint/2010/main" val="224594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346" y="1345429"/>
            <a:ext cx="12510758" cy="1372748"/>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err="1">
                <a:solidFill>
                  <a:srgbClr val="636466"/>
                </a:solidFill>
                <a:latin typeface="Calibri"/>
                <a:cs typeface="Calibri"/>
              </a:rPr>
              <a:t>Digimap</a:t>
            </a:r>
            <a:r>
              <a:rPr lang="en-GB" sz="2600" spc="-10" dirty="0">
                <a:solidFill>
                  <a:srgbClr val="636466"/>
                </a:solidFill>
                <a:latin typeface="Calibri"/>
                <a:cs typeface="Calibri"/>
              </a:rPr>
              <a:t> is accessible to UK higher and further education establishments and contains maps from the Ordnance Survey, Geological maps, LiDAR and Maritime. </a:t>
            </a:r>
            <a:r>
              <a:rPr lang="en-GB" sz="2650" dirty="0">
                <a:solidFill>
                  <a:srgbClr val="636466"/>
                </a:solidFill>
                <a:latin typeface="Calibri"/>
                <a:cs typeface="Calibri"/>
                <a:hlinkClick r:id="rId2"/>
              </a:rPr>
              <a:t>https://digimap.edina.ac.uk/</a:t>
            </a:r>
            <a:r>
              <a:rPr lang="en-GB" sz="2600" spc="-5" dirty="0">
                <a:solidFill>
                  <a:srgbClr val="636466"/>
                </a:solidFill>
                <a:latin typeface="Calibri"/>
                <a:cs typeface="Calibri"/>
              </a:rPr>
              <a:t> </a:t>
            </a: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err="1">
                <a:solidFill>
                  <a:srgbClr val="636466"/>
                </a:solidFill>
              </a:rPr>
              <a:t>Digimap</a:t>
            </a:r>
            <a:r>
              <a:rPr lang="en-GB" spc="-200" dirty="0">
                <a:solidFill>
                  <a:srgbClr val="636466"/>
                </a:solidFill>
              </a:rPr>
              <a:t>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application, website&#10;&#10;Description automatically generated">
            <a:extLst>
              <a:ext uri="{FF2B5EF4-FFF2-40B4-BE49-F238E27FC236}">
                <a16:creationId xmlns:a16="http://schemas.microsoft.com/office/drawing/2014/main" id="{DD9A62CE-946C-E2DE-2290-956492FC2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6640"/>
            <a:ext cx="13004800" cy="5698962"/>
          </a:xfrm>
          <a:prstGeom prst="rect">
            <a:avLst/>
          </a:prstGeom>
        </p:spPr>
      </p:pic>
    </p:spTree>
    <p:extLst>
      <p:ext uri="{BB962C8B-B14F-4D97-AF65-F5344CB8AC3E}">
        <p14:creationId xmlns:p14="http://schemas.microsoft.com/office/powerpoint/2010/main" val="8315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5696" y="1333717"/>
            <a:ext cx="12673408" cy="1372748"/>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err="1">
                <a:solidFill>
                  <a:srgbClr val="636466"/>
                </a:solidFill>
                <a:latin typeface="Calibri"/>
                <a:cs typeface="Calibri"/>
              </a:rPr>
              <a:t>Sketchfab</a:t>
            </a:r>
            <a:r>
              <a:rPr lang="en-GB" sz="2600" spc="-10" dirty="0">
                <a:solidFill>
                  <a:srgbClr val="636466"/>
                </a:solidFill>
                <a:latin typeface="Calibri"/>
                <a:cs typeface="Calibri"/>
              </a:rPr>
              <a:t> allows people to view and distribute 3D Models and Augmented Reality experiences. </a:t>
            </a:r>
          </a:p>
          <a:p>
            <a:pPr marL="12700" marR="796290" algn="just">
              <a:lnSpc>
                <a:spcPct val="116399"/>
              </a:lnSpc>
              <a:tabLst>
                <a:tab pos="488315" algn="l"/>
              </a:tabLst>
            </a:pPr>
            <a:r>
              <a:rPr lang="en-GB" sz="2650" dirty="0">
                <a:solidFill>
                  <a:srgbClr val="636466"/>
                </a:solidFill>
                <a:latin typeface="Calibri"/>
                <a:cs typeface="Calibri"/>
                <a:hlinkClick r:id="rId2"/>
              </a:rPr>
              <a:t>https://sketchfab.com/</a:t>
            </a:r>
            <a:r>
              <a:rPr lang="en-GB" sz="2650" spc="-10" dirty="0">
                <a:solidFill>
                  <a:srgbClr val="636466"/>
                </a:solidFill>
                <a:latin typeface="Calibri"/>
                <a:cs typeface="Calibri"/>
              </a:rPr>
              <a:t> </a:t>
            </a:r>
            <a:endParaRPr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err="1">
                <a:solidFill>
                  <a:srgbClr val="636466"/>
                </a:solidFill>
              </a:rPr>
              <a:t>Sketchfab</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4" name="Picture 3" descr="A picture containing indoor&#10;&#10;Description generated with high confidence">
            <a:extLst>
              <a:ext uri="{FF2B5EF4-FFF2-40B4-BE49-F238E27FC236}">
                <a16:creationId xmlns:a16="http://schemas.microsoft.com/office/drawing/2014/main" id="{4CDE9CEB-A40D-9861-B851-EA075573C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71642"/>
            <a:ext cx="13004800" cy="7106447"/>
          </a:xfrm>
          <a:prstGeom prst="rect">
            <a:avLst/>
          </a:prstGeom>
        </p:spPr>
      </p:pic>
    </p:spTree>
    <p:extLst>
      <p:ext uri="{BB962C8B-B14F-4D97-AF65-F5344CB8AC3E}">
        <p14:creationId xmlns:p14="http://schemas.microsoft.com/office/powerpoint/2010/main" val="167447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903" y="1547028"/>
            <a:ext cx="12473201" cy="1390702"/>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b="1" dirty="0">
                <a:solidFill>
                  <a:srgbClr val="636466"/>
                </a:solidFill>
                <a:latin typeface="Calibri"/>
                <a:cs typeface="Calibri"/>
              </a:rPr>
              <a:t>Cadw </a:t>
            </a:r>
            <a:r>
              <a:rPr lang="en-GB" sz="2650" dirty="0">
                <a:solidFill>
                  <a:srgbClr val="636466"/>
                </a:solidFill>
                <a:latin typeface="Calibri"/>
                <a:cs typeface="Calibri"/>
              </a:rPr>
              <a:t>– Funded by Welsh Government &amp; serves as the legislative body for Welsh Heritage. They are responsible for the scheduling and listing of buildings within Wales. </a:t>
            </a: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The Quadrumvirate of Welsh Heritage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sp>
        <p:nvSpPr>
          <p:cNvPr id="4" name="object 2">
            <a:extLst>
              <a:ext uri="{FF2B5EF4-FFF2-40B4-BE49-F238E27FC236}">
                <a16:creationId xmlns:a16="http://schemas.microsoft.com/office/drawing/2014/main" id="{E1EF6E1A-392B-C72D-C57C-83D42B1C48DD}"/>
              </a:ext>
            </a:extLst>
          </p:cNvPr>
          <p:cNvSpPr txBox="1"/>
          <p:nvPr/>
        </p:nvSpPr>
        <p:spPr>
          <a:xfrm>
            <a:off x="376956" y="3299217"/>
            <a:ext cx="12317136" cy="2336858"/>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b="1" dirty="0">
                <a:solidFill>
                  <a:srgbClr val="636466"/>
                </a:solidFill>
                <a:latin typeface="Calibri"/>
                <a:cs typeface="Calibri"/>
              </a:rPr>
              <a:t>RCAHMW </a:t>
            </a:r>
            <a:r>
              <a:rPr lang="en-GB" sz="2650" dirty="0">
                <a:solidFill>
                  <a:srgbClr val="636466"/>
                </a:solidFill>
                <a:latin typeface="Calibri"/>
                <a:cs typeface="Calibri"/>
              </a:rPr>
              <a:t>– Welsh Government Sponsored Body (Arms Length) – More research orientated and responsible for providing guidance and standards on recording the historic environment. They are responsible for maintaining the National Monuments of Records of Wales (NMRW) which covers both terrestrial as well as maritime. </a:t>
            </a:r>
          </a:p>
          <a:p>
            <a:pPr marL="12700" marR="796290">
              <a:lnSpc>
                <a:spcPct val="116399"/>
              </a:lnSpc>
              <a:tabLst>
                <a:tab pos="488315" algn="l"/>
              </a:tabLst>
            </a:pPr>
            <a:endParaRPr lang="en-GB" sz="2650" dirty="0">
              <a:solidFill>
                <a:srgbClr val="636466"/>
              </a:solidFill>
              <a:latin typeface="Calibri"/>
              <a:cs typeface="Calibri"/>
            </a:endParaRPr>
          </a:p>
        </p:txBody>
      </p:sp>
      <p:sp>
        <p:nvSpPr>
          <p:cNvPr id="8" name="object 2">
            <a:extLst>
              <a:ext uri="{FF2B5EF4-FFF2-40B4-BE49-F238E27FC236}">
                <a16:creationId xmlns:a16="http://schemas.microsoft.com/office/drawing/2014/main" id="{22ED0EE8-DEF9-B8F4-D4F1-A9A26A4D05A2}"/>
              </a:ext>
            </a:extLst>
          </p:cNvPr>
          <p:cNvSpPr txBox="1"/>
          <p:nvPr/>
        </p:nvSpPr>
        <p:spPr>
          <a:xfrm>
            <a:off x="353202" y="5775289"/>
            <a:ext cx="12340889" cy="1390702"/>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b="1" dirty="0">
                <a:solidFill>
                  <a:srgbClr val="636466"/>
                </a:solidFill>
                <a:latin typeface="Calibri"/>
                <a:cs typeface="Calibri"/>
              </a:rPr>
              <a:t>Archaeological Trusts </a:t>
            </a:r>
            <a:r>
              <a:rPr lang="en-GB" sz="2650" dirty="0">
                <a:solidFill>
                  <a:srgbClr val="636466"/>
                </a:solidFill>
                <a:latin typeface="Calibri"/>
                <a:cs typeface="Calibri"/>
              </a:rPr>
              <a:t>– Registered charities and provide commercial services – The Trusts are responsible for the regional Historic Environment Records (HERs) and are used in conjunction with the planning process. </a:t>
            </a:r>
          </a:p>
        </p:txBody>
      </p:sp>
      <p:sp>
        <p:nvSpPr>
          <p:cNvPr id="9" name="object 2">
            <a:extLst>
              <a:ext uri="{FF2B5EF4-FFF2-40B4-BE49-F238E27FC236}">
                <a16:creationId xmlns:a16="http://schemas.microsoft.com/office/drawing/2014/main" id="{4AD43C5E-FBBD-E3FC-E81C-C1C97672E1CE}"/>
              </a:ext>
            </a:extLst>
          </p:cNvPr>
          <p:cNvSpPr txBox="1"/>
          <p:nvPr/>
        </p:nvSpPr>
        <p:spPr>
          <a:xfrm>
            <a:off x="346080" y="7565292"/>
            <a:ext cx="12305515" cy="1390702"/>
          </a:xfrm>
          <a:prstGeom prst="rect">
            <a:avLst/>
          </a:prstGeom>
        </p:spPr>
        <p:txBody>
          <a:bodyPr vert="horz" wrap="square" lIns="0" tIns="0" rIns="0" bIns="0" rtlCol="0">
            <a:spAutoFit/>
          </a:bodyPr>
          <a:lstStyle/>
          <a:p>
            <a:pPr marL="12700" marR="796290" algn="just">
              <a:lnSpc>
                <a:spcPct val="116399"/>
              </a:lnSpc>
              <a:tabLst>
                <a:tab pos="488315" algn="l"/>
              </a:tabLst>
            </a:pPr>
            <a:r>
              <a:rPr lang="en-GB" sz="2650" b="1" dirty="0">
                <a:solidFill>
                  <a:srgbClr val="636466"/>
                </a:solidFill>
                <a:latin typeface="Calibri"/>
                <a:cs typeface="Calibri"/>
              </a:rPr>
              <a:t>National Museum of Wales </a:t>
            </a:r>
            <a:r>
              <a:rPr lang="en-GB" sz="2650" dirty="0">
                <a:solidFill>
                  <a:srgbClr val="636466"/>
                </a:solidFill>
                <a:latin typeface="Calibri"/>
                <a:cs typeface="Calibri"/>
              </a:rPr>
              <a:t>– Sponsored by Welsh Government – The museum plays a leading role in making heritage available to the public. It maintains a plethora of different museums from Big Pit to St </a:t>
            </a:r>
            <a:r>
              <a:rPr lang="en-GB" sz="2650" dirty="0" err="1">
                <a:solidFill>
                  <a:srgbClr val="636466"/>
                </a:solidFill>
                <a:latin typeface="Calibri"/>
                <a:cs typeface="Calibri"/>
              </a:rPr>
              <a:t>Fagans</a:t>
            </a:r>
            <a:r>
              <a:rPr lang="en-GB" sz="2650" dirty="0">
                <a:solidFill>
                  <a:srgbClr val="636466"/>
                </a:solidFill>
                <a:latin typeface="Calibri"/>
                <a:cs typeface="Calibri"/>
              </a:rPr>
              <a:t>. </a:t>
            </a:r>
          </a:p>
        </p:txBody>
      </p:sp>
    </p:spTree>
    <p:extLst>
      <p:ext uri="{BB962C8B-B14F-4D97-AF65-F5344CB8AC3E}">
        <p14:creationId xmlns:p14="http://schemas.microsoft.com/office/powerpoint/2010/main" val="2921542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751" y="4300736"/>
            <a:ext cx="10260094" cy="923330"/>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Glimpse of the Future </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3371283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179116"/>
            <a:ext cx="12601400" cy="1836850"/>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The ‘Deep Mapping Estate Archives’ project bring together a wealth of historical map information from the early 17</a:t>
            </a:r>
            <a:r>
              <a:rPr lang="en-GB" sz="2600" spc="-10" baseline="30000" dirty="0">
                <a:solidFill>
                  <a:srgbClr val="636466"/>
                </a:solidFill>
                <a:latin typeface="Calibri"/>
                <a:cs typeface="Calibri"/>
              </a:rPr>
              <a:t>th</a:t>
            </a:r>
            <a:r>
              <a:rPr lang="en-GB" sz="2600" spc="-10" dirty="0">
                <a:solidFill>
                  <a:srgbClr val="636466"/>
                </a:solidFill>
                <a:latin typeface="Calibri"/>
                <a:cs typeface="Calibri"/>
              </a:rPr>
              <a:t> century to the present which is easy to visualise and interrogate. </a:t>
            </a:r>
            <a:endParaRPr lang="en-GB" sz="2600" spc="-10" dirty="0">
              <a:solidFill>
                <a:srgbClr val="636466"/>
              </a:solidFill>
              <a:latin typeface="Calibri"/>
              <a:cs typeface="Calibri"/>
              <a:hlinkClick r:id="rId2"/>
            </a:endParaRPr>
          </a:p>
          <a:p>
            <a:pPr marL="12700" marR="796290" algn="just">
              <a:lnSpc>
                <a:spcPct val="116399"/>
              </a:lnSpc>
              <a:tabLst>
                <a:tab pos="488315" algn="l"/>
              </a:tabLst>
            </a:pPr>
            <a:r>
              <a:rPr lang="en-GB" sz="2650" dirty="0">
                <a:solidFill>
                  <a:srgbClr val="636466"/>
                </a:solidFill>
                <a:latin typeface="Calibri"/>
                <a:cs typeface="Calibri"/>
                <a:hlinkClick r:id="rId2"/>
              </a:rPr>
              <a:t>https://deep-mapping-estate-archives-rcahmw.hub.arcgis.com/</a:t>
            </a:r>
            <a:endParaRPr lang="en-GB" sz="2650" spc="-1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Deep Mapping Estate Archives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text&#10;&#10;Description automatically generated">
            <a:extLst>
              <a:ext uri="{FF2B5EF4-FFF2-40B4-BE49-F238E27FC236}">
                <a16:creationId xmlns:a16="http://schemas.microsoft.com/office/drawing/2014/main" id="{7CC82F8F-DBC6-7929-B8FB-3219731BD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33482"/>
            <a:ext cx="13004800" cy="6520118"/>
          </a:xfrm>
          <a:prstGeom prst="rect">
            <a:avLst/>
          </a:prstGeom>
        </p:spPr>
      </p:pic>
    </p:spTree>
    <p:extLst>
      <p:ext uri="{BB962C8B-B14F-4D97-AF65-F5344CB8AC3E}">
        <p14:creationId xmlns:p14="http://schemas.microsoft.com/office/powerpoint/2010/main" val="1043477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a:extLst>
              <a:ext uri="{FF2B5EF4-FFF2-40B4-BE49-F238E27FC236}">
                <a16:creationId xmlns:a16="http://schemas.microsoft.com/office/drawing/2014/main" id="{B318CAD4-0390-4FC7-B8C4-71EB4CAE2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6713" y="2692400"/>
            <a:ext cx="7558087" cy="706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object 2">
            <a:extLst>
              <a:ext uri="{FF2B5EF4-FFF2-40B4-BE49-F238E27FC236}">
                <a16:creationId xmlns:a16="http://schemas.microsoft.com/office/drawing/2014/main" id="{25F3B668-92C0-488C-8F88-444641169A21}"/>
              </a:ext>
            </a:extLst>
          </p:cNvPr>
          <p:cNvSpPr txBox="1">
            <a:spLocks noChangeArrowheads="1"/>
          </p:cNvSpPr>
          <p:nvPr/>
        </p:nvSpPr>
        <p:spPr bwMode="auto">
          <a:xfrm>
            <a:off x="365125" y="1343025"/>
            <a:ext cx="12299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ct val="116000"/>
              </a:lnSpc>
            </a:pPr>
            <a:r>
              <a:rPr lang="en-GB" altLang="en-US" sz="3200">
                <a:solidFill>
                  <a:srgbClr val="636466"/>
                </a:solidFill>
              </a:rPr>
              <a:t>Thank you for listening, I would like to take this opportunity to invite your questions. </a:t>
            </a:r>
          </a:p>
        </p:txBody>
      </p:sp>
      <p:sp>
        <p:nvSpPr>
          <p:cNvPr id="3" name="object 3">
            <a:extLst>
              <a:ext uri="{FF2B5EF4-FFF2-40B4-BE49-F238E27FC236}">
                <a16:creationId xmlns:a16="http://schemas.microsoft.com/office/drawing/2014/main" id="{7B564CA4-4BF2-4D03-AE09-3E8BDBD4FF0C}"/>
              </a:ext>
            </a:extLst>
          </p:cNvPr>
          <p:cNvSpPr txBox="1">
            <a:spLocks noGrp="1"/>
          </p:cNvSpPr>
          <p:nvPr>
            <p:ph type="title"/>
          </p:nvPr>
        </p:nvSpPr>
        <p:spPr>
          <a:xfrm>
            <a:off x="365125" y="349250"/>
            <a:ext cx="12299950" cy="663575"/>
          </a:xfrm>
        </p:spPr>
        <p:txBody>
          <a:bodyPr rtlCol="0"/>
          <a:lstStyle/>
          <a:p>
            <a:pPr marL="12700">
              <a:tabLst>
                <a:tab pos="3608704" algn="l"/>
              </a:tabLst>
              <a:defRPr/>
            </a:pPr>
            <a:r>
              <a:rPr lang="en-GB" spc="-200" dirty="0">
                <a:solidFill>
                  <a:srgbClr val="636466"/>
                </a:solidFill>
              </a:rPr>
              <a:t> Questions </a:t>
            </a:r>
            <a:endParaRPr spc="-200" dirty="0">
              <a:solidFill>
                <a:srgbClr val="636466"/>
              </a:solidFill>
            </a:endParaRPr>
          </a:p>
        </p:txBody>
      </p:sp>
      <p:sp>
        <p:nvSpPr>
          <p:cNvPr id="24581" name="object 5">
            <a:extLst>
              <a:ext uri="{FF2B5EF4-FFF2-40B4-BE49-F238E27FC236}">
                <a16:creationId xmlns:a16="http://schemas.microsoft.com/office/drawing/2014/main" id="{04468AA2-FF4E-4EB6-ADD1-23F6F1C2E26D}"/>
              </a:ext>
            </a:extLst>
          </p:cNvPr>
          <p:cNvSpPr>
            <a:spLocks/>
          </p:cNvSpPr>
          <p:nvPr/>
        </p:nvSpPr>
        <p:spPr bwMode="auto">
          <a:xfrm>
            <a:off x="365125" y="1177925"/>
            <a:ext cx="12223750" cy="0"/>
          </a:xfrm>
          <a:custGeom>
            <a:avLst/>
            <a:gdLst>
              <a:gd name="T0" fmla="*/ 0 w 12222480"/>
              <a:gd name="T1" fmla="*/ 12228487 w 12222480"/>
              <a:gd name="T2" fmla="*/ 0 60000 65536"/>
              <a:gd name="T3" fmla="*/ 0 60000 65536"/>
            </a:gdLst>
            <a:ahLst/>
            <a:cxnLst>
              <a:cxn ang="T2">
                <a:pos x="T0" y="0"/>
              </a:cxn>
              <a:cxn ang="T3">
                <a:pos x="T1" y="0"/>
              </a:cxn>
            </a:cxnLst>
            <a:rect l="0" t="0" r="r" b="b"/>
            <a:pathLst>
              <a:path w="12222480">
                <a:moveTo>
                  <a:pt x="0" y="0"/>
                </a:moveTo>
                <a:lnTo>
                  <a:pt x="12222137" y="0"/>
                </a:lnTo>
              </a:path>
            </a:pathLst>
          </a:custGeom>
          <a:noFill/>
          <a:ln w="16764">
            <a:solidFill>
              <a:srgbClr val="4C4D4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4582" name="object 6">
            <a:extLst>
              <a:ext uri="{FF2B5EF4-FFF2-40B4-BE49-F238E27FC236}">
                <a16:creationId xmlns:a16="http://schemas.microsoft.com/office/drawing/2014/main" id="{534BEF1E-608B-4008-994B-E1CACA6C3ABE}"/>
              </a:ext>
            </a:extLst>
          </p:cNvPr>
          <p:cNvSpPr>
            <a:spLocks/>
          </p:cNvSpPr>
          <p:nvPr/>
        </p:nvSpPr>
        <p:spPr bwMode="auto">
          <a:xfrm>
            <a:off x="10709275" y="0"/>
            <a:ext cx="2295525" cy="419100"/>
          </a:xfrm>
          <a:custGeom>
            <a:avLst/>
            <a:gdLst>
              <a:gd name="T0" fmla="*/ 2292786 w 2296159"/>
              <a:gd name="T1" fmla="*/ 0 h 419100"/>
              <a:gd name="T2" fmla="*/ 0 w 2296159"/>
              <a:gd name="T3" fmla="*/ 0 h 419100"/>
              <a:gd name="T4" fmla="*/ 0 w 2296159"/>
              <a:gd name="T5" fmla="*/ 213755 h 419100"/>
              <a:gd name="T6" fmla="*/ 401 w 2296159"/>
              <a:gd name="T7" fmla="*/ 281535 h 419100"/>
              <a:gd name="T8" fmla="*/ 3203 w 2296159"/>
              <a:gd name="T9" fmla="*/ 332471 h 419100"/>
              <a:gd name="T10" fmla="*/ 25633 w 2296159"/>
              <a:gd name="T11" fmla="*/ 393433 h 419100"/>
              <a:gd name="T12" fmla="*/ 86510 w 2296159"/>
              <a:gd name="T13" fmla="*/ 415893 h 419100"/>
              <a:gd name="T14" fmla="*/ 137375 w 2296159"/>
              <a:gd name="T15" fmla="*/ 418700 h 419100"/>
              <a:gd name="T16" fmla="*/ 205061 w 2296159"/>
              <a:gd name="T17" fmla="*/ 419101 h 419100"/>
              <a:gd name="T18" fmla="*/ 2292786 w 2296159"/>
              <a:gd name="T19" fmla="*/ 419101 h 419100"/>
              <a:gd name="T20" fmla="*/ 2292786 w 2296159"/>
              <a:gd name="T21" fmla="*/ 0 h 419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7">
            <a:extLst>
              <a:ext uri="{FF2B5EF4-FFF2-40B4-BE49-F238E27FC236}">
                <a16:creationId xmlns:a16="http://schemas.microsoft.com/office/drawing/2014/main" id="{778F234E-04EC-438E-9D3B-312B745B62D2}"/>
              </a:ext>
            </a:extLst>
          </p:cNvPr>
          <p:cNvSpPr txBox="1"/>
          <p:nvPr/>
        </p:nvSpPr>
        <p:spPr>
          <a:xfrm>
            <a:off x="11072813" y="11113"/>
            <a:ext cx="1620837" cy="352425"/>
          </a:xfrm>
          <a:prstGeom prst="rect">
            <a:avLst/>
          </a:prstGeom>
        </p:spPr>
        <p:txBody>
          <a:bodyPr lIns="0" tIns="0" rIns="0" bIns="0">
            <a:spAutoFit/>
          </a:bodyPr>
          <a:lstStyle/>
          <a:p>
            <a:pPr marL="12700">
              <a:defRPr/>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sp>
        <p:nvSpPr>
          <p:cNvPr id="24584" name="TextBox 3">
            <a:extLst>
              <a:ext uri="{FF2B5EF4-FFF2-40B4-BE49-F238E27FC236}">
                <a16:creationId xmlns:a16="http://schemas.microsoft.com/office/drawing/2014/main" id="{E1477F65-CE2B-4A10-8814-6EFDF53DF62C}"/>
              </a:ext>
            </a:extLst>
          </p:cNvPr>
          <p:cNvSpPr txBox="1">
            <a:spLocks noChangeArrowheads="1"/>
          </p:cNvSpPr>
          <p:nvPr/>
        </p:nvSpPr>
        <p:spPr bwMode="auto">
          <a:xfrm>
            <a:off x="365125" y="7840663"/>
            <a:ext cx="11201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700">
              <a:tabLst>
                <a:tab pos="487363" algn="l"/>
              </a:tabLst>
              <a:defRPr>
                <a:solidFill>
                  <a:schemeClr val="tx1"/>
                </a:solidFill>
                <a:latin typeface="Calibri" panose="020F0502020204030204" pitchFamily="34" charset="0"/>
                <a:cs typeface="Arial" panose="020B0604020202020204" pitchFamily="34" charset="0"/>
              </a:defRPr>
            </a:lvl1pPr>
            <a:lvl2pPr marL="742950" indent="-285750">
              <a:tabLst>
                <a:tab pos="487363" algn="l"/>
              </a:tabLst>
              <a:defRPr>
                <a:solidFill>
                  <a:schemeClr val="tx1"/>
                </a:solidFill>
                <a:latin typeface="Calibri" panose="020F0502020204030204" pitchFamily="34" charset="0"/>
                <a:cs typeface="Arial" panose="020B0604020202020204" pitchFamily="34" charset="0"/>
              </a:defRPr>
            </a:lvl2pPr>
            <a:lvl3pPr marL="1143000" indent="-228600">
              <a:tabLst>
                <a:tab pos="487363" algn="l"/>
              </a:tabLst>
              <a:defRPr>
                <a:solidFill>
                  <a:schemeClr val="tx1"/>
                </a:solidFill>
                <a:latin typeface="Calibri" panose="020F0502020204030204" pitchFamily="34" charset="0"/>
                <a:cs typeface="Arial" panose="020B0604020202020204" pitchFamily="34" charset="0"/>
              </a:defRPr>
            </a:lvl3pPr>
            <a:lvl4pPr marL="1600200" indent="-228600">
              <a:tabLst>
                <a:tab pos="487363" algn="l"/>
              </a:tabLst>
              <a:defRPr>
                <a:solidFill>
                  <a:schemeClr val="tx1"/>
                </a:solidFill>
                <a:latin typeface="Calibri" panose="020F0502020204030204" pitchFamily="34" charset="0"/>
                <a:cs typeface="Arial" panose="020B0604020202020204" pitchFamily="34" charset="0"/>
              </a:defRPr>
            </a:lvl4pPr>
            <a:lvl5pPr marL="2057400" indent="-228600">
              <a:tabLst>
                <a:tab pos="48736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48736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48736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48736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487363" algn="l"/>
              </a:tabLst>
              <a:defRPr>
                <a:solidFill>
                  <a:schemeClr val="tx1"/>
                </a:solidFill>
                <a:latin typeface="Calibri" panose="020F0502020204030204" pitchFamily="34" charset="0"/>
                <a:cs typeface="Arial" panose="020B0604020202020204" pitchFamily="34" charset="0"/>
              </a:defRPr>
            </a:lvl9pPr>
          </a:lstStyle>
          <a:p>
            <a:pPr>
              <a:lnSpc>
                <a:spcPct val="116000"/>
              </a:lnSpc>
            </a:pPr>
            <a:r>
              <a:rPr lang="en-GB" altLang="en-US" sz="3200" b="1" dirty="0">
                <a:solidFill>
                  <a:srgbClr val="636466"/>
                </a:solidFill>
                <a:cs typeface="Calibri" panose="020F0502020204030204" pitchFamily="34" charset="0"/>
              </a:rPr>
              <a:t>Jon Dollery MA FRGS </a:t>
            </a:r>
          </a:p>
          <a:p>
            <a:pPr>
              <a:lnSpc>
                <a:spcPct val="116000"/>
              </a:lnSpc>
            </a:pPr>
            <a:r>
              <a:rPr lang="en-GB" altLang="en-US" sz="3200" dirty="0" err="1">
                <a:solidFill>
                  <a:srgbClr val="636466"/>
                </a:solidFill>
                <a:cs typeface="Calibri" panose="020F0502020204030204" pitchFamily="34" charset="0"/>
              </a:rPr>
              <a:t>Swyddog</a:t>
            </a:r>
            <a:r>
              <a:rPr lang="en-GB" altLang="en-US" sz="3200" dirty="0">
                <a:solidFill>
                  <a:srgbClr val="636466"/>
                </a:solidFill>
                <a:cs typeface="Calibri" panose="020F0502020204030204" pitchFamily="34" charset="0"/>
              </a:rPr>
              <a:t> </a:t>
            </a:r>
            <a:r>
              <a:rPr lang="en-GB" altLang="en-US" sz="3200" dirty="0" err="1">
                <a:solidFill>
                  <a:srgbClr val="636466"/>
                </a:solidFill>
                <a:cs typeface="Calibri" panose="020F0502020204030204" pitchFamily="34" charset="0"/>
              </a:rPr>
              <a:t>Mapio</a:t>
            </a:r>
            <a:r>
              <a:rPr lang="en-GB" altLang="en-US" sz="3200" dirty="0">
                <a:solidFill>
                  <a:srgbClr val="636466"/>
                </a:solidFill>
                <a:cs typeface="Calibri" panose="020F0502020204030204" pitchFamily="34" charset="0"/>
              </a:rPr>
              <a:t> | Mapping Officer </a:t>
            </a:r>
          </a:p>
          <a:p>
            <a:pPr>
              <a:lnSpc>
                <a:spcPct val="116000"/>
              </a:lnSpc>
            </a:pPr>
            <a:r>
              <a:rPr lang="en-GB" altLang="en-US" sz="3200" u="sng" dirty="0">
                <a:solidFill>
                  <a:srgbClr val="FF0000"/>
                </a:solidFill>
                <a:cs typeface="Calibri" panose="020F0502020204030204" pitchFamily="34" charset="0"/>
              </a:rPr>
              <a:t>jon.dollery@cbhc.gov.uk </a:t>
            </a:r>
            <a:r>
              <a:rPr lang="en-GB" altLang="en-US" sz="3200" dirty="0">
                <a:solidFill>
                  <a:srgbClr val="636466"/>
                </a:solidFill>
                <a:cs typeface="Calibri" panose="020F0502020204030204" pitchFamily="34" charset="0"/>
              </a:rPr>
              <a:t>| </a:t>
            </a:r>
            <a:r>
              <a:rPr lang="en-GB" altLang="en-US" sz="3200" u="sng" dirty="0">
                <a:solidFill>
                  <a:srgbClr val="FF0000"/>
                </a:solidFill>
                <a:cs typeface="Calibri" panose="020F0502020204030204" pitchFamily="34" charset="0"/>
              </a:rPr>
              <a:t>jon.dollery@rcahmw.gov.uk</a:t>
            </a:r>
          </a:p>
        </p:txBody>
      </p:sp>
      <p:pic>
        <p:nvPicPr>
          <p:cNvPr id="4" name="Picture 3" descr="A picture containing scene, room, orange, gambling house&#10;&#10;Description automatically generated">
            <a:extLst>
              <a:ext uri="{FF2B5EF4-FFF2-40B4-BE49-F238E27FC236}">
                <a16:creationId xmlns:a16="http://schemas.microsoft.com/office/drawing/2014/main" id="{3D913D8F-719A-44A2-8FF3-B41AB7CAC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28" y="2788051"/>
            <a:ext cx="8568952" cy="4820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301"/>
    </mc:Choice>
    <mc:Fallback xmlns="">
      <p:transition spd="slow" advTm="223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751" y="4300736"/>
            <a:ext cx="10260094" cy="1846659"/>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Cadw &amp; </a:t>
            </a:r>
          </a:p>
          <a:p>
            <a:pPr marL="12700" algn="just">
              <a:lnSpc>
                <a:spcPct val="100000"/>
              </a:lnSpc>
            </a:pPr>
            <a:r>
              <a:rPr lang="en-GB" sz="6000" spc="-285" dirty="0">
                <a:solidFill>
                  <a:srgbClr val="FFFFFF"/>
                </a:solidFill>
                <a:latin typeface="Calibri"/>
                <a:cs typeface="Calibri"/>
              </a:rPr>
              <a:t>Welsh Government</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2297436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804" y="1321360"/>
            <a:ext cx="12342288" cy="1372748"/>
          </a:xfrm>
          <a:prstGeom prst="rect">
            <a:avLst/>
          </a:prstGeom>
        </p:spPr>
        <p:txBody>
          <a:bodyPr vert="horz" wrap="square" lIns="0" tIns="0" rIns="0" bIns="0" rtlCol="0">
            <a:spAutoFit/>
          </a:bodyPr>
          <a:lstStyle/>
          <a:p>
            <a:pPr marL="12700" marR="796290">
              <a:lnSpc>
                <a:spcPct val="116399"/>
              </a:lnSpc>
              <a:tabLst>
                <a:tab pos="488315" algn="l"/>
              </a:tabLst>
            </a:pPr>
            <a:r>
              <a:rPr lang="en-GB" sz="2600" spc="-10" dirty="0" err="1">
                <a:solidFill>
                  <a:srgbClr val="636466"/>
                </a:solidFill>
                <a:latin typeface="Calibri"/>
                <a:cs typeface="Calibri"/>
              </a:rPr>
              <a:t>Cof</a:t>
            </a:r>
            <a:r>
              <a:rPr lang="en-GB" sz="2600" spc="-10" dirty="0">
                <a:solidFill>
                  <a:srgbClr val="636466"/>
                </a:solidFill>
                <a:latin typeface="Calibri"/>
                <a:cs typeface="Calibri"/>
              </a:rPr>
              <a:t> Cymru is the online service portal that has been developed by Cadw and displays all of the data associated with designated historic assets. </a:t>
            </a:r>
            <a:r>
              <a:rPr lang="en-GB" sz="2650" dirty="0">
                <a:solidFill>
                  <a:srgbClr val="636466"/>
                </a:solidFill>
                <a:latin typeface="Calibri"/>
                <a:cs typeface="Calibri"/>
                <a:hlinkClick r:id="rId2"/>
              </a:rPr>
              <a:t>https://cadw.gov.wales/advice-support/cof-cymru</a:t>
            </a:r>
            <a:endParaRPr lang="en-GB" sz="2650" spc="-15"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err="1">
                <a:solidFill>
                  <a:srgbClr val="636466"/>
                </a:solidFill>
              </a:rPr>
              <a:t>Cof</a:t>
            </a:r>
            <a:r>
              <a:rPr lang="en-GB" spc="-200" dirty="0">
                <a:solidFill>
                  <a:srgbClr val="636466"/>
                </a:solidFill>
              </a:rPr>
              <a:t> Cymru</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10;&#10;Description automatically generated">
            <a:extLst>
              <a:ext uri="{FF2B5EF4-FFF2-40B4-BE49-F238E27FC236}">
                <a16:creationId xmlns:a16="http://schemas.microsoft.com/office/drawing/2014/main" id="{504E2464-CBD7-75FA-7025-338405FB6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3780"/>
            <a:ext cx="13004800" cy="6280998"/>
          </a:xfrm>
          <a:prstGeom prst="rect">
            <a:avLst/>
          </a:prstGeom>
        </p:spPr>
      </p:pic>
    </p:spTree>
    <p:extLst>
      <p:ext uri="{BB962C8B-B14F-4D97-AF65-F5344CB8AC3E}">
        <p14:creationId xmlns:p14="http://schemas.microsoft.com/office/powerpoint/2010/main" val="3218700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191472"/>
            <a:ext cx="12673408" cy="1945917"/>
          </a:xfrm>
          <a:prstGeom prst="rect">
            <a:avLst/>
          </a:prstGeom>
        </p:spPr>
        <p:txBody>
          <a:bodyPr vert="horz" wrap="square" lIns="0" tIns="0" rIns="0" bIns="0" rtlCol="0">
            <a:spAutoFit/>
          </a:bodyPr>
          <a:lstStyle/>
          <a:p>
            <a:pPr marL="12700" marR="796290">
              <a:lnSpc>
                <a:spcPct val="116399"/>
              </a:lnSpc>
              <a:tabLst>
                <a:tab pos="488315" algn="l"/>
              </a:tabLst>
            </a:pPr>
            <a:r>
              <a:rPr lang="en-GB" sz="2600" spc="-10" dirty="0" err="1">
                <a:solidFill>
                  <a:srgbClr val="636466"/>
                </a:solidFill>
                <a:latin typeface="Calibri"/>
                <a:cs typeface="Calibri"/>
              </a:rPr>
              <a:t>DataMapWales</a:t>
            </a:r>
            <a:r>
              <a:rPr lang="en-GB" sz="2600" spc="-10" dirty="0">
                <a:solidFill>
                  <a:srgbClr val="636466"/>
                </a:solidFill>
                <a:latin typeface="Calibri"/>
                <a:cs typeface="Calibri"/>
              </a:rPr>
              <a:t> serves as a source for public sector data in Wales, providing a shared data </a:t>
            </a:r>
            <a:r>
              <a:rPr lang="en-GB" sz="2600" spc="-10" dirty="0" err="1">
                <a:solidFill>
                  <a:srgbClr val="636466"/>
                </a:solidFill>
                <a:latin typeface="Calibri"/>
                <a:cs typeface="Calibri"/>
              </a:rPr>
              <a:t>platfrom</a:t>
            </a:r>
            <a:r>
              <a:rPr lang="en-GB" sz="2600" spc="-10" dirty="0">
                <a:solidFill>
                  <a:srgbClr val="636466"/>
                </a:solidFill>
                <a:latin typeface="Calibri"/>
                <a:cs typeface="Calibri"/>
              </a:rPr>
              <a:t> to members of the public and public authorities. </a:t>
            </a:r>
          </a:p>
          <a:p>
            <a:pPr marL="12700" marR="796290">
              <a:lnSpc>
                <a:spcPct val="116399"/>
              </a:lnSpc>
              <a:tabLst>
                <a:tab pos="488315" algn="l"/>
              </a:tabLst>
            </a:pPr>
            <a:r>
              <a:rPr lang="en-GB" sz="2650" spc="-10" dirty="0">
                <a:solidFill>
                  <a:srgbClr val="636466"/>
                </a:solidFill>
                <a:latin typeface="Calibri"/>
                <a:cs typeface="Calibri"/>
              </a:rPr>
              <a:t>You can view and download data including: Listed Buildings, Scheduled Monuments </a:t>
            </a:r>
            <a:endParaRPr lang="en-GB" sz="2650" dirty="0">
              <a:solidFill>
                <a:srgbClr val="636466"/>
              </a:solidFill>
              <a:latin typeface="Calibri"/>
              <a:cs typeface="Calibri"/>
            </a:endParaRPr>
          </a:p>
          <a:p>
            <a:pPr marL="12700" marR="446405">
              <a:lnSpc>
                <a:spcPct val="114799"/>
              </a:lnSpc>
              <a:spcBef>
                <a:spcPts val="785"/>
              </a:spcBef>
              <a:tabLst>
                <a:tab pos="488315" algn="l"/>
              </a:tabLst>
            </a:pPr>
            <a:r>
              <a:rPr lang="en-GB" sz="2600" spc="-5" dirty="0">
                <a:solidFill>
                  <a:srgbClr val="636466"/>
                </a:solidFill>
                <a:latin typeface="Calibri"/>
                <a:cs typeface="Calibri"/>
                <a:hlinkClick r:id="rId2"/>
              </a:rPr>
              <a:t>https://datamap.gov.wales/</a:t>
            </a:r>
            <a:endParaRPr lang="en-GB" sz="2600" spc="-5"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Data Map Wales</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C8C2F1E4-45EF-17D2-F269-078B0908B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51180"/>
            <a:ext cx="13004800" cy="6316617"/>
          </a:xfrm>
          <a:prstGeom prst="rect">
            <a:avLst/>
          </a:prstGeom>
        </p:spPr>
      </p:pic>
    </p:spTree>
    <p:extLst>
      <p:ext uri="{BB962C8B-B14F-4D97-AF65-F5344CB8AC3E}">
        <p14:creationId xmlns:p14="http://schemas.microsoft.com/office/powerpoint/2010/main" val="24268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3968" y="1222682"/>
            <a:ext cx="12745416" cy="908647"/>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LiDAR for Wales can be found on </a:t>
            </a:r>
            <a:r>
              <a:rPr lang="en-GB" sz="2600" spc="-10" dirty="0" err="1">
                <a:solidFill>
                  <a:srgbClr val="636466"/>
                </a:solidFill>
                <a:latin typeface="Calibri"/>
                <a:cs typeface="Calibri"/>
              </a:rPr>
              <a:t>DataMapWales</a:t>
            </a:r>
            <a:r>
              <a:rPr lang="en-GB" sz="2600" spc="-10" dirty="0">
                <a:solidFill>
                  <a:srgbClr val="636466"/>
                </a:solidFill>
                <a:latin typeface="Calibri"/>
                <a:cs typeface="Calibri"/>
              </a:rPr>
              <a:t>, and its predecessor, </a:t>
            </a:r>
            <a:r>
              <a:rPr lang="en-GB" sz="2600" spc="-10" dirty="0" err="1">
                <a:solidFill>
                  <a:srgbClr val="636466"/>
                </a:solidFill>
                <a:latin typeface="Calibri"/>
                <a:cs typeface="Calibri"/>
              </a:rPr>
              <a:t>Lle</a:t>
            </a:r>
            <a:r>
              <a:rPr lang="en-GB" sz="2600" spc="-10" dirty="0">
                <a:solidFill>
                  <a:srgbClr val="636466"/>
                </a:solidFill>
                <a:latin typeface="Calibri"/>
                <a:cs typeface="Calibri"/>
              </a:rPr>
              <a:t>. </a:t>
            </a:r>
          </a:p>
          <a:p>
            <a:pPr marL="12700" marR="796290" algn="just">
              <a:lnSpc>
                <a:spcPct val="116399"/>
              </a:lnSpc>
              <a:tabLst>
                <a:tab pos="488315" algn="l"/>
              </a:tabLst>
            </a:pPr>
            <a:r>
              <a:rPr lang="en-GB" sz="2650" dirty="0">
                <a:solidFill>
                  <a:srgbClr val="636466"/>
                </a:solidFill>
                <a:latin typeface="Calibri"/>
                <a:cs typeface="Calibri"/>
                <a:hlinkClick r:id="rId2"/>
              </a:rPr>
              <a:t>https://lle.gov.wales/catalogue/item/LidarCompositeDataset/?lang=en</a:t>
            </a:r>
            <a:endParaRPr lang="en-GB" sz="2600" spc="-1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err="1">
                <a:solidFill>
                  <a:srgbClr val="636466"/>
                </a:solidFill>
              </a:rPr>
              <a:t>Lle</a:t>
            </a:r>
            <a:r>
              <a:rPr lang="en-GB" spc="-200" dirty="0">
                <a:solidFill>
                  <a:srgbClr val="636466"/>
                </a:solidFill>
              </a:rPr>
              <a:t> &amp; LiDAR</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map&#10;&#10;Description automatically generated">
            <a:extLst>
              <a:ext uri="{FF2B5EF4-FFF2-40B4-BE49-F238E27FC236}">
                <a16:creationId xmlns:a16="http://schemas.microsoft.com/office/drawing/2014/main" id="{96C9A98D-1C97-7DC0-0F22-A981DCB39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 y="2525011"/>
            <a:ext cx="13004800" cy="7216906"/>
          </a:xfrm>
          <a:prstGeom prst="rect">
            <a:avLst/>
          </a:prstGeom>
        </p:spPr>
      </p:pic>
    </p:spTree>
    <p:extLst>
      <p:ext uri="{BB962C8B-B14F-4D97-AF65-F5344CB8AC3E}">
        <p14:creationId xmlns:p14="http://schemas.microsoft.com/office/powerpoint/2010/main" val="379313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704" y="1191472"/>
            <a:ext cx="13004800" cy="2300951"/>
          </a:xfrm>
          <a:prstGeom prst="rect">
            <a:avLst/>
          </a:prstGeom>
        </p:spPr>
        <p:txBody>
          <a:bodyPr vert="horz" wrap="square" lIns="0" tIns="0" rIns="0" bIns="0" rtlCol="0">
            <a:spAutoFit/>
          </a:bodyPr>
          <a:lstStyle/>
          <a:p>
            <a:pPr marL="12700" marR="796290" algn="just">
              <a:lnSpc>
                <a:spcPct val="116399"/>
              </a:lnSpc>
              <a:tabLst>
                <a:tab pos="488315" algn="l"/>
              </a:tabLst>
            </a:pPr>
            <a:r>
              <a:rPr lang="en-GB" sz="2600" spc="-10" dirty="0">
                <a:solidFill>
                  <a:srgbClr val="636466"/>
                </a:solidFill>
                <a:latin typeface="Calibri"/>
                <a:cs typeface="Calibri"/>
              </a:rPr>
              <a:t>The Peoples Collection of Wales website is a free online resource dedicated to bringing together Wales’s heritage. This collection is full of documents, photographs, audio and video recordings, all of which relate to the history, culture and people of Wales. This has been complied by national organisations, but also local community groups and individuals. </a:t>
            </a:r>
          </a:p>
          <a:p>
            <a:pPr marL="12700" marR="796290" algn="just">
              <a:lnSpc>
                <a:spcPct val="116399"/>
              </a:lnSpc>
              <a:tabLst>
                <a:tab pos="488315" algn="l"/>
              </a:tabLst>
            </a:pPr>
            <a:r>
              <a:rPr lang="en-GB" sz="2650" dirty="0">
                <a:solidFill>
                  <a:srgbClr val="636466"/>
                </a:solidFill>
                <a:latin typeface="Calibri"/>
                <a:cs typeface="Calibri"/>
                <a:hlinkClick r:id="rId2"/>
              </a:rPr>
              <a:t>https://www.peoplescollection.wales/</a:t>
            </a:r>
            <a:endParaRPr lang="en-GB" sz="2650" dirty="0">
              <a:solidFill>
                <a:srgbClr val="636466"/>
              </a:solidFill>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tabLst>
                <a:tab pos="3608704" algn="l"/>
              </a:tabLst>
            </a:pPr>
            <a:r>
              <a:rPr lang="en-GB" spc="-200" dirty="0">
                <a:solidFill>
                  <a:srgbClr val="636466"/>
                </a:solidFill>
              </a:rPr>
              <a:t>Peoples Collection of Wales </a:t>
            </a:r>
            <a:endParaRPr spc="-200" dirty="0">
              <a:solidFill>
                <a:srgbClr val="636466"/>
              </a:solidFill>
            </a:endParaRPr>
          </a:p>
        </p:txBody>
      </p:sp>
      <p:sp>
        <p:nvSpPr>
          <p:cNvPr id="5" name="object 5"/>
          <p:cNvSpPr/>
          <p:nvPr/>
        </p:nvSpPr>
        <p:spPr>
          <a:xfrm>
            <a:off x="365903" y="1178471"/>
            <a:ext cx="12222480" cy="0"/>
          </a:xfrm>
          <a:custGeom>
            <a:avLst/>
            <a:gdLst/>
            <a:ahLst/>
            <a:cxnLst/>
            <a:rect l="l" t="t" r="r" b="b"/>
            <a:pathLst>
              <a:path w="12222480">
                <a:moveTo>
                  <a:pt x="0" y="0"/>
                </a:moveTo>
                <a:lnTo>
                  <a:pt x="12222137" y="0"/>
                </a:lnTo>
              </a:path>
            </a:pathLst>
          </a:custGeom>
          <a:ln w="16764">
            <a:solidFill>
              <a:srgbClr val="4C4D4F"/>
            </a:solidFill>
          </a:ln>
        </p:spPr>
        <p:txBody>
          <a:bodyPr wrap="square" lIns="0" tIns="0" rIns="0" bIns="0" rtlCol="0"/>
          <a:lstStyle/>
          <a:p>
            <a:endParaRPr/>
          </a:p>
        </p:txBody>
      </p:sp>
      <p:sp>
        <p:nvSpPr>
          <p:cNvPr id="6" name="object 6"/>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7" name="object 7"/>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8" name="Picture 7" descr="Graphical user interface, website&#10;&#10;Description automatically generated">
            <a:extLst>
              <a:ext uri="{FF2B5EF4-FFF2-40B4-BE49-F238E27FC236}">
                <a16:creationId xmlns:a16="http://schemas.microsoft.com/office/drawing/2014/main" id="{2C7835E5-9E82-5D51-066F-2A2E721C81C1}"/>
              </a:ext>
            </a:extLst>
          </p:cNvPr>
          <p:cNvPicPr>
            <a:picLocks noChangeAspect="1"/>
          </p:cNvPicPr>
          <p:nvPr/>
        </p:nvPicPr>
        <p:blipFill rotWithShape="1">
          <a:blip r:embed="rId3">
            <a:extLst>
              <a:ext uri="{28A0092B-C50C-407E-A947-70E740481C1C}">
                <a14:useLocalDpi xmlns:a14="http://schemas.microsoft.com/office/drawing/2010/main" val="0"/>
              </a:ext>
            </a:extLst>
          </a:blip>
          <a:srcRect b="21008"/>
          <a:stretch/>
        </p:blipFill>
        <p:spPr>
          <a:xfrm>
            <a:off x="0" y="3615724"/>
            <a:ext cx="13004800" cy="6137876"/>
          </a:xfrm>
          <a:prstGeom prst="rect">
            <a:avLst/>
          </a:prstGeom>
        </p:spPr>
      </p:pic>
    </p:spTree>
    <p:extLst>
      <p:ext uri="{BB962C8B-B14F-4D97-AF65-F5344CB8AC3E}">
        <p14:creationId xmlns:p14="http://schemas.microsoft.com/office/powerpoint/2010/main" val="86387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48751" y="3940696"/>
            <a:ext cx="10260094" cy="2769989"/>
          </a:xfrm>
          <a:prstGeom prst="rect">
            <a:avLst/>
          </a:prstGeom>
        </p:spPr>
        <p:txBody>
          <a:bodyPr vert="horz" wrap="square" lIns="0" tIns="0" rIns="0" bIns="0" rtlCol="0">
            <a:spAutoFit/>
          </a:bodyPr>
          <a:lstStyle/>
          <a:p>
            <a:pPr marL="12700" algn="just">
              <a:lnSpc>
                <a:spcPct val="100000"/>
              </a:lnSpc>
            </a:pPr>
            <a:r>
              <a:rPr lang="en-GB" sz="6000" spc="-285" dirty="0">
                <a:solidFill>
                  <a:srgbClr val="FFFFFF"/>
                </a:solidFill>
                <a:latin typeface="Calibri"/>
                <a:cs typeface="Calibri"/>
              </a:rPr>
              <a:t>Royal Commission on the Ancient </a:t>
            </a:r>
          </a:p>
          <a:p>
            <a:pPr marL="12700" algn="just">
              <a:lnSpc>
                <a:spcPct val="100000"/>
              </a:lnSpc>
            </a:pPr>
            <a:r>
              <a:rPr lang="en-GB" sz="6000" spc="-285" dirty="0">
                <a:solidFill>
                  <a:srgbClr val="FFFFFF"/>
                </a:solidFill>
                <a:latin typeface="Calibri"/>
                <a:cs typeface="Calibri"/>
              </a:rPr>
              <a:t>&amp; Historical Monuments of </a:t>
            </a:r>
          </a:p>
          <a:p>
            <a:pPr marL="12700" algn="just">
              <a:lnSpc>
                <a:spcPct val="100000"/>
              </a:lnSpc>
            </a:pPr>
            <a:r>
              <a:rPr lang="en-GB" sz="6000" spc="-285" dirty="0">
                <a:solidFill>
                  <a:srgbClr val="FFFFFF"/>
                </a:solidFill>
                <a:latin typeface="Calibri"/>
                <a:cs typeface="Calibri"/>
              </a:rPr>
              <a:t>Wales </a:t>
            </a:r>
          </a:p>
        </p:txBody>
      </p:sp>
      <p:sp>
        <p:nvSpPr>
          <p:cNvPr id="4" name="object 4"/>
          <p:cNvSpPr/>
          <p:nvPr/>
        </p:nvSpPr>
        <p:spPr>
          <a:xfrm>
            <a:off x="10708845" y="0"/>
            <a:ext cx="2296160" cy="419100"/>
          </a:xfrm>
          <a:custGeom>
            <a:avLst/>
            <a:gdLst/>
            <a:ahLst/>
            <a:cxnLst/>
            <a:rect l="l" t="t" r="r" b="b"/>
            <a:pathLst>
              <a:path w="2296159" h="419100">
                <a:moveTo>
                  <a:pt x="2295954" y="0"/>
                </a:moveTo>
                <a:lnTo>
                  <a:pt x="0" y="0"/>
                </a:lnTo>
                <a:lnTo>
                  <a:pt x="0" y="213755"/>
                </a:lnTo>
                <a:lnTo>
                  <a:pt x="401" y="281535"/>
                </a:lnTo>
                <a:lnTo>
                  <a:pt x="3208" y="332471"/>
                </a:lnTo>
                <a:lnTo>
                  <a:pt x="25668" y="393433"/>
                </a:lnTo>
                <a:lnTo>
                  <a:pt x="86630" y="415893"/>
                </a:lnTo>
                <a:lnTo>
                  <a:pt x="137565" y="418700"/>
                </a:lnTo>
                <a:lnTo>
                  <a:pt x="205346" y="419101"/>
                </a:lnTo>
                <a:lnTo>
                  <a:pt x="2295954" y="419101"/>
                </a:lnTo>
                <a:lnTo>
                  <a:pt x="2295954" y="0"/>
                </a:lnTo>
                <a:close/>
              </a:path>
            </a:pathLst>
          </a:custGeom>
          <a:solidFill>
            <a:srgbClr val="636466"/>
          </a:solidFill>
        </p:spPr>
        <p:txBody>
          <a:bodyPr wrap="square" lIns="0" tIns="0" rIns="0" bIns="0" rtlCol="0"/>
          <a:lstStyle/>
          <a:p>
            <a:endParaRPr/>
          </a:p>
        </p:txBody>
      </p:sp>
      <p:sp>
        <p:nvSpPr>
          <p:cNvPr id="5" name="object 5"/>
          <p:cNvSpPr txBox="1"/>
          <p:nvPr/>
        </p:nvSpPr>
        <p:spPr>
          <a:xfrm>
            <a:off x="11073572" y="11683"/>
            <a:ext cx="1620520" cy="351155"/>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Calibri"/>
                <a:cs typeface="Calibri"/>
              </a:rPr>
              <a:t>CBHC  </a:t>
            </a:r>
            <a:r>
              <a:rPr sz="3150" spc="7" baseline="-2645" dirty="0">
                <a:solidFill>
                  <a:srgbClr val="FFFFFF"/>
                </a:solidFill>
                <a:latin typeface="Calibri"/>
                <a:cs typeface="Calibri"/>
              </a:rPr>
              <a:t>|</a:t>
            </a:r>
            <a:r>
              <a:rPr sz="3150" spc="217" baseline="-2645" dirty="0">
                <a:solidFill>
                  <a:srgbClr val="FFFFFF"/>
                </a:solidFill>
                <a:latin typeface="Calibri"/>
                <a:cs typeface="Calibri"/>
              </a:rPr>
              <a:t> </a:t>
            </a:r>
            <a:r>
              <a:rPr sz="1600" spc="10" dirty="0">
                <a:solidFill>
                  <a:srgbClr val="FFFFFF"/>
                </a:solidFill>
                <a:latin typeface="Calibri"/>
                <a:cs typeface="Calibri"/>
              </a:rPr>
              <a:t>RCAHMW</a:t>
            </a:r>
            <a:endParaRPr sz="1600">
              <a:latin typeface="Calibri"/>
              <a:cs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660" y="1981200"/>
            <a:ext cx="8318140" cy="7772400"/>
          </a:xfrm>
          <a:prstGeom prst="rect">
            <a:avLst/>
          </a:prstGeom>
        </p:spPr>
      </p:pic>
      <p:sp>
        <p:nvSpPr>
          <p:cNvPr id="13" name="object 3">
            <a:extLst>
              <a:ext uri="{FF2B5EF4-FFF2-40B4-BE49-F238E27FC236}">
                <a16:creationId xmlns:a16="http://schemas.microsoft.com/office/drawing/2014/main" id="{45D063FD-8D2D-4A3C-8033-E9102FC96CF9}"/>
              </a:ext>
            </a:extLst>
          </p:cNvPr>
          <p:cNvSpPr txBox="1"/>
          <p:nvPr/>
        </p:nvSpPr>
        <p:spPr>
          <a:xfrm>
            <a:off x="8961324" y="707707"/>
            <a:ext cx="3732768" cy="984885"/>
          </a:xfrm>
          <a:prstGeom prst="rect">
            <a:avLst/>
          </a:prstGeom>
        </p:spPr>
        <p:txBody>
          <a:bodyPr vert="horz" wrap="square" lIns="0" tIns="0" rIns="0" bIns="0" rtlCol="0">
            <a:spAutoFit/>
          </a:bodyPr>
          <a:lstStyle/>
          <a:p>
            <a:pPr algn="ctr"/>
            <a:r>
              <a:rPr lang="en-US" sz="3200" spc="-145" dirty="0">
                <a:solidFill>
                  <a:schemeClr val="bg1"/>
                </a:solidFill>
              </a:rPr>
              <a:t>Archaeology at your Fingertips </a:t>
            </a:r>
            <a:endParaRPr lang="en-US" sz="3200" dirty="0">
              <a:solidFill>
                <a:schemeClr val="bg1"/>
              </a:solidFill>
            </a:endParaRPr>
          </a:p>
        </p:txBody>
      </p:sp>
    </p:spTree>
    <p:extLst>
      <p:ext uri="{BB962C8B-B14F-4D97-AF65-F5344CB8AC3E}">
        <p14:creationId xmlns:p14="http://schemas.microsoft.com/office/powerpoint/2010/main" val="3098900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420">
        <p159:morph option="byObject"/>
      </p:transition>
    </mc:Choice>
    <mc:Fallback xmlns="">
      <p:transition spd="slow" advTm="542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CAHMW Powerpoint Template" id="{EBD718F6-7C3B-3F4D-9EFE-23775A12383B}" vid="{C7DC10E6-63E2-394A-88D9-226ED3CED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402EEBAA5354C821AB92884962F6B" ma:contentTypeVersion="0" ma:contentTypeDescription="Create a new document." ma:contentTypeScope="" ma:versionID="4c459fbe486def34622d716ffe5f3215">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119E93-0B56-4F54-BFE4-F66FDB47F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9B21046-C92B-43DD-A244-6B85BA0B3544}">
  <ds:schemaRefs>
    <ds:schemaRef ds:uri="http://schemas.microsoft.com/sharepoint/v3/contenttype/forms"/>
  </ds:schemaRefs>
</ds:datastoreItem>
</file>

<file path=customXml/itemProps3.xml><?xml version="1.0" encoding="utf-8"?>
<ds:datastoreItem xmlns:ds="http://schemas.openxmlformats.org/officeDocument/2006/customXml" ds:itemID="{59482283-00D8-4137-A14E-18353CB181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RCAHMW Powerpoint Template</Template>
  <TotalTime>444</TotalTime>
  <Words>1453</Words>
  <Application>Microsoft Office PowerPoint</Application>
  <PresentationFormat>Custom</PresentationFormat>
  <Paragraphs>147</Paragraphs>
  <Slides>32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PowerPoint Presentation</vt:lpstr>
      <vt:lpstr>A whistle stop tour of Welsh Digital Heritage </vt:lpstr>
      <vt:lpstr>The Quadrumvirate of Welsh Heritage </vt:lpstr>
      <vt:lpstr>PowerPoint Presentation</vt:lpstr>
      <vt:lpstr>Cof Cymru</vt:lpstr>
      <vt:lpstr>Data Map Wales</vt:lpstr>
      <vt:lpstr>Lle &amp; LiDAR</vt:lpstr>
      <vt:lpstr>Peoples Collection of Wales </vt:lpstr>
      <vt:lpstr>PowerPoint Presentation</vt:lpstr>
      <vt:lpstr>Coflien</vt:lpstr>
      <vt:lpstr>Historic Wales </vt:lpstr>
      <vt:lpstr>List of Historic Placenames </vt:lpstr>
      <vt:lpstr>Inventory for Historic Battlefields </vt:lpstr>
      <vt:lpstr>Welsh Chapels Database</vt:lpstr>
      <vt:lpstr>PowerPoint Presentation</vt:lpstr>
      <vt:lpstr>Archwilio – Regional Historic Environment Records</vt:lpstr>
      <vt:lpstr>PowerPoint Presentation</vt:lpstr>
      <vt:lpstr>Portable Antiquities Scheme </vt:lpstr>
      <vt:lpstr>PowerPoint Presentation</vt:lpstr>
      <vt:lpstr>Scotland - Canmore</vt:lpstr>
      <vt:lpstr>Northern Ireland Sites &amp; Monuments Record</vt:lpstr>
      <vt:lpstr>Discovery Programme Ireland</vt:lpstr>
      <vt:lpstr>English HERs</vt:lpstr>
      <vt:lpstr>Archaeological Data Service </vt:lpstr>
      <vt:lpstr>PowerPoint Presentation</vt:lpstr>
      <vt:lpstr>Places of Wales – Welsh Tithe Maps</vt:lpstr>
      <vt:lpstr>National Library of Scotland</vt:lpstr>
      <vt:lpstr>Digimap </vt:lpstr>
      <vt:lpstr>Sketchfab</vt:lpstr>
      <vt:lpstr>PowerPoint Presentation</vt:lpstr>
      <vt:lpstr>Deep Mapping Estate Archives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Dollery</dc:creator>
  <cp:lastModifiedBy>Jon Dollery</cp:lastModifiedBy>
  <cp:revision>11</cp:revision>
  <dcterms:created xsi:type="dcterms:W3CDTF">2022-11-28T13:19:57Z</dcterms:created>
  <dcterms:modified xsi:type="dcterms:W3CDTF">2022-11-29T13:22:28Z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2016-02-22T00:00:00Z</vt:filetime>
  </property>
  <property fmtid="{D5CDD505-2E9C-101B-9397-08002B2CF9AE}" pid="3" name="Creator">
    <vt:lpwstr>Adobe InDesign CC 2015 (Macintosh)</vt:lpwstr>
  </property>
  <property fmtid="{D5CDD505-2E9C-101B-9397-08002B2CF9AE}" pid="4" name="LastSaved">
    <vt:filetime>2016-02-22T00:00:00Z</vt:filetime>
  </property>
  <property fmtid="{D5CDD505-2E9C-101B-9397-08002B2CF9AE}" pid="5" name="ContentTypeId">
    <vt:lpwstr>0x010100199402EEBAA5354C821AB92884962F6B</vt:lpwstr>
  </property>
  <property fmtid="{D5CDD505-2E9C-101B-9397-08002B2CF9AE}" pid="6" name="Order">
    <vt:r8>82200</vt:r8>
  </property>
</Properties>
</file>